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46"/>
  </p:notesMasterIdLst>
  <p:handoutMasterIdLst>
    <p:handoutMasterId r:id="rId47"/>
  </p:handoutMasterIdLst>
  <p:sldIdLst>
    <p:sldId id="740" r:id="rId2"/>
    <p:sldId id="747" r:id="rId3"/>
    <p:sldId id="748" r:id="rId4"/>
    <p:sldId id="750" r:id="rId5"/>
    <p:sldId id="751" r:id="rId6"/>
    <p:sldId id="789" r:id="rId7"/>
    <p:sldId id="780" r:id="rId8"/>
    <p:sldId id="781" r:id="rId9"/>
    <p:sldId id="790" r:id="rId10"/>
    <p:sldId id="793" r:id="rId11"/>
    <p:sldId id="791" r:id="rId12"/>
    <p:sldId id="794" r:id="rId13"/>
    <p:sldId id="795" r:id="rId14"/>
    <p:sldId id="796" r:id="rId15"/>
    <p:sldId id="797" r:id="rId16"/>
    <p:sldId id="798" r:id="rId17"/>
    <p:sldId id="799" r:id="rId18"/>
    <p:sldId id="800" r:id="rId19"/>
    <p:sldId id="801" r:id="rId20"/>
    <p:sldId id="802" r:id="rId21"/>
    <p:sldId id="792" r:id="rId22"/>
    <p:sldId id="782" r:id="rId23"/>
    <p:sldId id="783" r:id="rId24"/>
    <p:sldId id="803" r:id="rId25"/>
    <p:sldId id="804" r:id="rId26"/>
    <p:sldId id="807" r:id="rId27"/>
    <p:sldId id="805" r:id="rId28"/>
    <p:sldId id="806" r:id="rId29"/>
    <p:sldId id="763" r:id="rId30"/>
    <p:sldId id="764" r:id="rId31"/>
    <p:sldId id="765" r:id="rId32"/>
    <p:sldId id="766" r:id="rId33"/>
    <p:sldId id="767" r:id="rId34"/>
    <p:sldId id="768" r:id="rId35"/>
    <p:sldId id="769" r:id="rId36"/>
    <p:sldId id="770" r:id="rId37"/>
    <p:sldId id="771" r:id="rId38"/>
    <p:sldId id="813" r:id="rId39"/>
    <p:sldId id="808" r:id="rId40"/>
    <p:sldId id="809" r:id="rId41"/>
    <p:sldId id="810" r:id="rId42"/>
    <p:sldId id="811" r:id="rId43"/>
    <p:sldId id="812" r:id="rId44"/>
    <p:sldId id="778" r:id="rId45"/>
  </p:sldIdLst>
  <p:sldSz cx="12192000" cy="6858000"/>
  <p:notesSz cx="7302500" cy="9586913"/>
  <p:custDataLst>
    <p:tags r:id="rId4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19">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EBEB"/>
    <a:srgbClr val="CCCCCC"/>
    <a:srgbClr val="B20E12"/>
    <a:srgbClr val="DDDDDD"/>
    <a:srgbClr val="E0F4E3"/>
    <a:srgbClr val="E0E0E0"/>
    <a:srgbClr val="E3E4E6"/>
    <a:srgbClr val="FFFF99"/>
    <a:srgbClr val="FF9999"/>
    <a:srgbClr val="E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74261" autoAdjust="0"/>
  </p:normalViewPr>
  <p:slideViewPr>
    <p:cSldViewPr snapToObjects="1">
      <p:cViewPr varScale="1">
        <p:scale>
          <a:sx n="65" d="100"/>
          <a:sy n="65" d="100"/>
        </p:scale>
        <p:origin x="1214" y="29"/>
      </p:cViewPr>
      <p:guideLst>
        <p:guide orient="horz" pos="2160"/>
        <p:guide pos="3840"/>
      </p:guideLst>
    </p:cSldViewPr>
  </p:slideViewPr>
  <p:notesTextViewPr>
    <p:cViewPr>
      <p:scale>
        <a:sx n="100" d="100"/>
        <a:sy n="100" d="100"/>
      </p:scale>
      <p:origin x="0" y="0"/>
    </p:cViewPr>
  </p:notesTextViewPr>
  <p:sorterViewPr>
    <p:cViewPr>
      <p:scale>
        <a:sx n="66" d="100"/>
        <a:sy n="66" d="100"/>
      </p:scale>
      <p:origin x="0" y="2464"/>
    </p:cViewPr>
  </p:sorterViewPr>
  <p:notesViewPr>
    <p:cSldViewPr snapToObjects="1">
      <p:cViewPr varScale="1">
        <p:scale>
          <a:sx n="64" d="100"/>
          <a:sy n="64" d="100"/>
        </p:scale>
        <p:origin x="3082" y="62"/>
      </p:cViewPr>
      <p:guideLst>
        <p:guide orient="horz" pos="3019"/>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2211548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406400" y="685800"/>
            <a:ext cx="6500813"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3999"/>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3999"/>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2135257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500813" cy="36576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1</a:t>
            </a:fld>
            <a:endParaRPr lang="en-US"/>
          </a:p>
        </p:txBody>
      </p:sp>
    </p:spTree>
    <p:extLst>
      <p:ext uri="{BB962C8B-B14F-4D97-AF65-F5344CB8AC3E}">
        <p14:creationId xmlns:p14="http://schemas.microsoft.com/office/powerpoint/2010/main" val="347180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首先，我们对广告欺诈做了一个分类。</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2571979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Times New Roman" pitchFamily="18" charset="0"/>
                <a:ea typeface="+mn-ea"/>
                <a:cs typeface="+mn-cs"/>
              </a:rPr>
              <a:t>“Dynamic” implies that the</a:t>
            </a:r>
          </a:p>
          <a:p>
            <a:r>
              <a:rPr lang="en-US" altLang="zh-CN" sz="1200" b="0" i="0" u="none" strike="noStrike" kern="1200" baseline="0" dirty="0" smtClean="0">
                <a:solidFill>
                  <a:schemeClr val="tx1"/>
                </a:solidFill>
                <a:latin typeface="Times New Roman" pitchFamily="18" charset="0"/>
                <a:ea typeface="+mn-ea"/>
                <a:cs typeface="+mn-cs"/>
              </a:rPr>
              <a:t>detection of these frauds occur at runtime. “Interaction” implies</a:t>
            </a:r>
          </a:p>
          <a:p>
            <a:r>
              <a:rPr lang="en-US" altLang="zh-CN" sz="1200" b="0" i="0" u="none" strike="noStrike" kern="1200" baseline="0" dirty="0" smtClean="0">
                <a:solidFill>
                  <a:schemeClr val="tx1"/>
                </a:solidFill>
                <a:latin typeface="Times New Roman" pitchFamily="18" charset="0"/>
                <a:ea typeface="+mn-ea"/>
                <a:cs typeface="+mn-cs"/>
              </a:rPr>
              <a:t>that the fraudulent behavior is exploiting user interaction scenarios</a:t>
            </a:r>
          </a:p>
          <a:p>
            <a:r>
              <a:rPr lang="en-US" altLang="zh-CN" sz="1200" b="0" i="0" u="none" strike="noStrike" kern="1200" baseline="0" dirty="0" smtClean="0">
                <a:solidFill>
                  <a:schemeClr val="tx1"/>
                </a:solidFill>
                <a:latin typeface="Times New Roman" pitchFamily="18" charset="0"/>
                <a:ea typeface="+mn-ea"/>
                <a:cs typeface="+mn-cs"/>
              </a:rPr>
              <a:t>and may involve multiple UI states.</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16</a:t>
            </a:fld>
            <a:endParaRPr lang="en-US"/>
          </a:p>
        </p:txBody>
      </p:sp>
    </p:spTree>
    <p:extLst>
      <p:ext uri="{BB962C8B-B14F-4D97-AF65-F5344CB8AC3E}">
        <p14:creationId xmlns:p14="http://schemas.microsoft.com/office/powerpoint/2010/main" val="112114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24</a:t>
            </a:fld>
            <a:endParaRPr lang="en-US"/>
          </a:p>
        </p:txBody>
      </p:sp>
    </p:spTree>
    <p:extLst>
      <p:ext uri="{BB962C8B-B14F-4D97-AF65-F5344CB8AC3E}">
        <p14:creationId xmlns:p14="http://schemas.microsoft.com/office/powerpoint/2010/main" val="3713308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get the view list from the current state </a:t>
            </a:r>
          </a:p>
          <a:p>
            <a:r>
              <a:rPr lang="en-US" altLang="zh-CN" sz="1200" dirty="0" smtClean="0"/>
              <a:t>choose the event input for the next view</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25</a:t>
            </a:fld>
            <a:endParaRPr lang="en-US"/>
          </a:p>
        </p:txBody>
      </p:sp>
    </p:spTree>
    <p:extLst>
      <p:ext uri="{BB962C8B-B14F-4D97-AF65-F5344CB8AC3E}">
        <p14:creationId xmlns:p14="http://schemas.microsoft.com/office/powerpoint/2010/main" val="144959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换成动图</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26</a:t>
            </a:fld>
            <a:endParaRPr lang="en-US"/>
          </a:p>
        </p:txBody>
      </p:sp>
    </p:spTree>
    <p:extLst>
      <p:ext uri="{BB962C8B-B14F-4D97-AF65-F5344CB8AC3E}">
        <p14:creationId xmlns:p14="http://schemas.microsoft.com/office/powerpoint/2010/main" val="2366424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32</a:t>
            </a:fld>
            <a:endParaRPr lang="en-US"/>
          </a:p>
        </p:txBody>
      </p:sp>
    </p:spTree>
    <p:extLst>
      <p:ext uri="{BB962C8B-B14F-4D97-AF65-F5344CB8AC3E}">
        <p14:creationId xmlns:p14="http://schemas.microsoft.com/office/powerpoint/2010/main" val="297691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34</a:t>
            </a:fld>
            <a:endParaRPr lang="en-US"/>
          </a:p>
        </p:txBody>
      </p:sp>
    </p:spTree>
    <p:extLst>
      <p:ext uri="{BB962C8B-B14F-4D97-AF65-F5344CB8AC3E}">
        <p14:creationId xmlns:p14="http://schemas.microsoft.com/office/powerpoint/2010/main" val="399986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35</a:t>
            </a:fld>
            <a:endParaRPr lang="en-US"/>
          </a:p>
        </p:txBody>
      </p:sp>
    </p:spTree>
    <p:extLst>
      <p:ext uri="{BB962C8B-B14F-4D97-AF65-F5344CB8AC3E}">
        <p14:creationId xmlns:p14="http://schemas.microsoft.com/office/powerpoint/2010/main" val="1429401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37</a:t>
            </a:fld>
            <a:endParaRPr lang="en-US"/>
          </a:p>
        </p:txBody>
      </p:sp>
    </p:spTree>
    <p:extLst>
      <p:ext uri="{BB962C8B-B14F-4D97-AF65-F5344CB8AC3E}">
        <p14:creationId xmlns:p14="http://schemas.microsoft.com/office/powerpoint/2010/main" val="3672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移动应用在近年来发展飞速，不同的应用市场中都有数百万移动应用。</a:t>
            </a:r>
            <a:endParaRPr lang="en-US" altLang="zh-CN" dirty="0" smtClean="0"/>
          </a:p>
          <a:p>
            <a:r>
              <a:rPr lang="zh-CN" altLang="en-US" dirty="0" smtClean="0"/>
              <a:t>大部分应用都是免费应用</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284037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广告是免费应用赚钱的主要方式。</a:t>
            </a:r>
            <a:endParaRPr lang="en-US" altLang="zh-CN" dirty="0" smtClean="0"/>
          </a:p>
          <a:p>
            <a:r>
              <a:rPr lang="zh-CN" altLang="en-US" dirty="0" smtClean="0"/>
              <a:t>除了</a:t>
            </a:r>
            <a:r>
              <a:rPr lang="en-US" altLang="zh-CN" dirty="0" smtClean="0"/>
              <a:t>Google </a:t>
            </a:r>
            <a:r>
              <a:rPr lang="en-US" altLang="zh-CN" dirty="0" err="1" smtClean="0"/>
              <a:t>Admob</a:t>
            </a:r>
            <a:r>
              <a:rPr lang="zh-CN" altLang="en-US" dirty="0" smtClean="0"/>
              <a:t>以外，国内外也有数百种不同的广告平台。</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33020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因此，整个移动广告生态规模非常大，在</a:t>
            </a:r>
            <a:r>
              <a:rPr lang="en-US" altLang="zh-CN" dirty="0" smtClean="0"/>
              <a:t>2014</a:t>
            </a:r>
            <a:r>
              <a:rPr lang="zh-CN" altLang="en-US" dirty="0" smtClean="0"/>
              <a:t>年移动平台广告规模就已经超过</a:t>
            </a:r>
            <a:r>
              <a:rPr lang="en-US" altLang="zh-CN" dirty="0" smtClean="0"/>
              <a:t>PC</a:t>
            </a:r>
            <a:r>
              <a:rPr lang="zh-CN" altLang="en-US" dirty="0" smtClean="0"/>
              <a:t>平台，并且预计在</a:t>
            </a:r>
            <a:r>
              <a:rPr lang="en-US" altLang="zh-CN" dirty="0" smtClean="0"/>
              <a:t>2022</a:t>
            </a:r>
            <a:r>
              <a:rPr lang="zh-CN" altLang="en-US" dirty="0" smtClean="0"/>
              <a:t>年将达到</a:t>
            </a:r>
            <a:r>
              <a:rPr lang="en-US" altLang="zh-CN" dirty="0" smtClean="0"/>
              <a:t>2400</a:t>
            </a:r>
            <a:r>
              <a:rPr lang="zh-CN" altLang="en-US" dirty="0" smtClean="0"/>
              <a:t>亿美元的规模。</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200398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有利益的地方，就有黑产。</a:t>
            </a:r>
            <a:endParaRPr lang="en-US" altLang="zh-CN" dirty="0" smtClean="0"/>
          </a:p>
          <a:p>
            <a:r>
              <a:rPr lang="zh-CN" altLang="en-US" dirty="0" smtClean="0"/>
              <a:t>移动广告平台巨大的利益，也吸引了大量的恶意开发者和黑客。</a:t>
            </a:r>
            <a:endParaRPr lang="en-US" altLang="zh-CN" dirty="0" smtClean="0"/>
          </a:p>
          <a:p>
            <a:r>
              <a:rPr lang="zh-CN" altLang="en-US" dirty="0" smtClean="0"/>
              <a:t>据报道，每年因为移动广告欺诈所造成的损失高达数十亿美元。</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3088179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mn-ea"/>
                <a:cs typeface="+mn-cs"/>
              </a:rPr>
              <a:t>传统的广告欺诈只关注于虚假的广告展示和广告点击，</a:t>
            </a:r>
            <a:endParaRPr lang="en-US" altLang="zh-CN" sz="1200" b="0" i="0" kern="1200" dirty="0" smtClean="0">
              <a:solidFill>
                <a:schemeClr val="tx1"/>
              </a:solidFill>
              <a:effectLst/>
              <a:latin typeface="Times New Roman" pitchFamily="18" charset="0"/>
              <a:ea typeface="+mn-ea"/>
              <a:cs typeface="+mn-cs"/>
            </a:endParaRPr>
          </a:p>
          <a:p>
            <a:endParaRPr lang="en-US" altLang="zh-CN" sz="1200" b="0" i="0" kern="1200" dirty="0" smtClean="0">
              <a:solidFill>
                <a:schemeClr val="tx1"/>
              </a:solidFill>
              <a:effectLst/>
              <a:latin typeface="Times New Roman" pitchFamily="18" charset="0"/>
              <a:ea typeface="+mn-ea"/>
              <a:cs typeface="+mn-cs"/>
            </a:endParaRPr>
          </a:p>
          <a:p>
            <a:r>
              <a:rPr lang="zh-CN" altLang="en-US" sz="1200" b="0" i="0" kern="1200" dirty="0" smtClean="0">
                <a:solidFill>
                  <a:schemeClr val="tx1"/>
                </a:solidFill>
                <a:effectLst/>
                <a:latin typeface="Times New Roman" pitchFamily="18" charset="0"/>
                <a:ea typeface="+mn-ea"/>
                <a:cs typeface="+mn-cs"/>
              </a:rPr>
              <a:t>点击欺诈（身份盗用）</a:t>
            </a:r>
          </a:p>
          <a:p>
            <a:r>
              <a:rPr lang="zh-CN" altLang="en-US" sz="1200" b="0" i="0" kern="1200" dirty="0" smtClean="0">
                <a:solidFill>
                  <a:schemeClr val="tx1"/>
                </a:solidFill>
                <a:effectLst/>
                <a:latin typeface="Times New Roman" pitchFamily="18" charset="0"/>
                <a:ea typeface="+mn-ea"/>
                <a:cs typeface="+mn-cs"/>
              </a:rPr>
              <a:t>即使广告还没有显示的时候，真实用户的设备上模拟可以模拟的点击事件进行欺诈。 这是一个高回报的欺诈方式，因为它只需要一个假的动作 </a:t>
            </a:r>
            <a:endParaRPr lang="en-US" altLang="zh-CN" sz="1200" b="0" i="0" kern="1200" dirty="0" smtClean="0">
              <a:solidFill>
                <a:schemeClr val="tx1"/>
              </a:solidFill>
              <a:effectLst/>
              <a:latin typeface="Times New Roman" pitchFamily="18" charset="0"/>
              <a:ea typeface="+mn-ea"/>
              <a:cs typeface="+mn-cs"/>
            </a:endParaRPr>
          </a:p>
          <a:p>
            <a:endParaRPr lang="en-US" altLang="zh-CN" sz="1200" b="0" i="0" kern="1200" dirty="0" smtClean="0">
              <a:solidFill>
                <a:schemeClr val="tx1"/>
              </a:solidFill>
              <a:effectLst/>
              <a:latin typeface="Times New Roman" pitchFamily="18" charset="0"/>
              <a:ea typeface="+mn-ea"/>
              <a:cs typeface="+mn-cs"/>
            </a:endParaRPr>
          </a:p>
          <a:p>
            <a:r>
              <a:rPr lang="zh-CN" altLang="en-US" sz="1200" b="0" i="0" kern="1200" dirty="0" smtClean="0">
                <a:solidFill>
                  <a:schemeClr val="tx1"/>
                </a:solidFill>
                <a:effectLst/>
                <a:latin typeface="Times New Roman" pitchFamily="18" charset="0"/>
                <a:ea typeface="+mn-ea"/>
                <a:cs typeface="+mn-cs"/>
              </a:rPr>
              <a:t>安装欺诈（假模拟）</a:t>
            </a:r>
          </a:p>
          <a:p>
            <a:r>
              <a:rPr lang="zh-CN" altLang="en-US" sz="1200" b="0" i="0" kern="1200" dirty="0" smtClean="0">
                <a:solidFill>
                  <a:schemeClr val="tx1"/>
                </a:solidFill>
                <a:effectLst/>
                <a:latin typeface="Times New Roman" pitchFamily="18" charset="0"/>
                <a:ea typeface="+mn-ea"/>
                <a:cs typeface="+mn-cs"/>
              </a:rPr>
              <a:t>安装欺诈是一种用来模拟真实人类行为的策略，实际上是</a:t>
            </a:r>
            <a:r>
              <a:rPr lang="en-US" altLang="zh-CN" sz="1200" b="0" i="0" kern="1200" dirty="0" smtClean="0">
                <a:solidFill>
                  <a:schemeClr val="tx1"/>
                </a:solidFill>
                <a:effectLst/>
                <a:latin typeface="Times New Roman" pitchFamily="18" charset="0"/>
                <a:ea typeface="+mn-ea"/>
                <a:cs typeface="+mn-cs"/>
              </a:rPr>
              <a:t>100</a:t>
            </a:r>
            <a:r>
              <a:rPr lang="zh-CN" altLang="en-US" sz="1200" b="0" i="0" kern="1200" dirty="0" smtClean="0">
                <a:solidFill>
                  <a:schemeClr val="tx1"/>
                </a:solidFill>
                <a:effectLst/>
                <a:latin typeface="Times New Roman" pitchFamily="18" charset="0"/>
                <a:ea typeface="+mn-ea"/>
                <a:cs typeface="+mn-cs"/>
              </a:rPr>
              <a:t>％虚假的。 这种欺诈形式旨在快速扩大用户群并提高营销人员的成本。</a:t>
            </a:r>
          </a:p>
          <a:p>
            <a:endParaRPr lang="en-US" altLang="zh-CN" sz="1200" b="0" i="0" kern="1200" dirty="0" smtClean="0">
              <a:solidFill>
                <a:schemeClr val="tx1"/>
              </a:solidFill>
              <a:effectLst/>
              <a:latin typeface="Times New Roman" pitchFamily="18" charset="0"/>
              <a:ea typeface="+mn-ea"/>
              <a:cs typeface="+mn-cs"/>
            </a:endParaRPr>
          </a:p>
          <a:p>
            <a:r>
              <a:rPr lang="zh-CN" altLang="en-US" sz="1200" b="0" i="0" kern="1200" dirty="0" smtClean="0">
                <a:solidFill>
                  <a:schemeClr val="tx1"/>
                </a:solidFill>
                <a:effectLst/>
                <a:latin typeface="Times New Roman" pitchFamily="18" charset="0"/>
                <a:ea typeface="+mn-ea"/>
                <a:cs typeface="+mn-cs"/>
              </a:rPr>
              <a:t>合规欺诈（盗用资金）</a:t>
            </a:r>
          </a:p>
          <a:p>
            <a:r>
              <a:rPr lang="zh-CN" altLang="en-US" sz="1200" b="0" i="0" kern="1200" dirty="0" smtClean="0">
                <a:solidFill>
                  <a:schemeClr val="tx1"/>
                </a:solidFill>
                <a:effectLst/>
                <a:latin typeface="Times New Roman" pitchFamily="18" charset="0"/>
                <a:ea typeface="+mn-ea"/>
                <a:cs typeface="+mn-cs"/>
              </a:rPr>
              <a:t>这种欺诈的特征是在渠道同意的条件之外环境中投放的广告。 这种策略用于吸引廉价的流量，同时欺骗营销人员支付溢价。</a:t>
            </a:r>
          </a:p>
          <a:p>
            <a:r>
              <a:rPr lang="zh-CN" altLang="en-US" sz="1200" b="0" i="0" kern="1200" dirty="0" smtClean="0">
                <a:solidFill>
                  <a:schemeClr val="tx1"/>
                </a:solidFill>
                <a:effectLst/>
                <a:latin typeface="Times New Roman" pitchFamily="18" charset="0"/>
                <a:ea typeface="+mn-ea"/>
                <a:cs typeface="+mn-cs"/>
              </a:rPr>
              <a:t>这种欺诈形式吸引真正的用户，但由于它们不是投放活动的目标用户，所以他们可能不是高质量用户或营销人员期望获得的价值用户。</a:t>
            </a:r>
          </a:p>
          <a:p>
            <a:endParaRPr lang="zh-CN" altLang="en-US" sz="1200" b="0" i="0" kern="1200" dirty="0">
              <a:solidFill>
                <a:schemeClr val="tx1"/>
              </a:solidFill>
              <a:effectLst/>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382697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然而随着移动广告平台的发展以及移动平台的特性，我们也发现一些新兴广告欺诈形式。</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423994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39661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因此，我们这篇工作关注于移动平台的新兴广告欺诈，提出一种方法检测这些新兴广告欺诈， 并且在大规模市场中进行分析</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18533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708013"/>
            <a:ext cx="10363200" cy="1470025"/>
          </a:xfrm>
        </p:spPr>
        <p:txBody>
          <a:bodyPr/>
          <a:lstStyle>
            <a:lvl1pPr>
              <a:defRPr>
                <a:latin typeface="Calibri" pitchFamily="34" charset="0"/>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914400" y="3886200"/>
            <a:ext cx="10236656"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4" name="矩形 3"/>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矩形 5"/>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文本框 6"/>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541158574"/>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矩形 3"/>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矩形 5"/>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8" name="文本框 7"/>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656842924"/>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2" y="228601"/>
            <a:ext cx="2914649" cy="6105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529167" y="228601"/>
            <a:ext cx="8544984" cy="6105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矩形 3"/>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矩形 5"/>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8" name="文本框 7"/>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1493078088"/>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Title 1"/>
          <p:cNvSpPr>
            <a:spLocks noGrp="1"/>
          </p:cNvSpPr>
          <p:nvPr>
            <p:ph type="title"/>
          </p:nvPr>
        </p:nvSpPr>
        <p:spPr>
          <a:xfrm>
            <a:off x="529168" y="228600"/>
            <a:ext cx="11662833" cy="762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850901" y="1362075"/>
            <a:ext cx="5162551" cy="497205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Content Placeholder 3"/>
          <p:cNvSpPr>
            <a:spLocks noGrp="1"/>
          </p:cNvSpPr>
          <p:nvPr>
            <p:ph sz="quarter" idx="2"/>
          </p:nvPr>
        </p:nvSpPr>
        <p:spPr>
          <a:xfrm>
            <a:off x="6216651" y="1362076"/>
            <a:ext cx="5162549" cy="24098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Content Placeholder 4"/>
          <p:cNvSpPr>
            <a:spLocks noGrp="1"/>
          </p:cNvSpPr>
          <p:nvPr>
            <p:ph sz="quarter" idx="3"/>
          </p:nvPr>
        </p:nvSpPr>
        <p:spPr>
          <a:xfrm>
            <a:off x="6216651" y="3924301"/>
            <a:ext cx="5162549" cy="24098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6" name="矩形 5"/>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8" name="矩形 7"/>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10" name="文本框 9"/>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817009821"/>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529168" y="228600"/>
            <a:ext cx="11662833" cy="762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850901" y="1362075"/>
            <a:ext cx="5162551" cy="497205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Content Placeholder 3"/>
          <p:cNvSpPr>
            <a:spLocks noGrp="1"/>
          </p:cNvSpPr>
          <p:nvPr>
            <p:ph sz="half" idx="2"/>
          </p:nvPr>
        </p:nvSpPr>
        <p:spPr>
          <a:xfrm>
            <a:off x="6216651" y="1362075"/>
            <a:ext cx="5162549" cy="497205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矩形 4"/>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矩形 6"/>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文本框 8"/>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473622629"/>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76025" y="435678"/>
            <a:ext cx="10122791" cy="76200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矩形 3"/>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矩形 5"/>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文本框 6"/>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658908173"/>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矩形 3"/>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矩形 5"/>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文本框 6"/>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1843979679"/>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850901" y="1362075"/>
            <a:ext cx="5162551"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Content Placeholder 3"/>
          <p:cNvSpPr>
            <a:spLocks noGrp="1"/>
          </p:cNvSpPr>
          <p:nvPr>
            <p:ph sz="half" idx="2"/>
          </p:nvPr>
        </p:nvSpPr>
        <p:spPr>
          <a:xfrm>
            <a:off x="6216651" y="1362075"/>
            <a:ext cx="5162549"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矩形 4"/>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矩形 6"/>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文本框 8"/>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1429955096"/>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矩形 6"/>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矩形 8"/>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11" name="文本框 10"/>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765804895"/>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77017" y="445070"/>
            <a:ext cx="10121900" cy="762000"/>
          </a:xfrm>
        </p:spPr>
        <p:txBody>
          <a:bodyPr/>
          <a:lstStyle/>
          <a:p>
            <a:r>
              <a:rPr lang="zh-CN" altLang="en-US" smtClean="0"/>
              <a:t>单击此处编辑母版标题样式</a:t>
            </a:r>
            <a:endParaRPr lang="en-US"/>
          </a:p>
        </p:txBody>
      </p:sp>
      <p:sp>
        <p:nvSpPr>
          <p:cNvPr id="3" name="矩形 2"/>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5" name="矩形 4"/>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文本框 6"/>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1013373794"/>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4" name="矩形 3"/>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6" name="文本框 5"/>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80551401"/>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矩形 4"/>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矩形 6"/>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文本框 8"/>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912698997"/>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矩形 4"/>
          <p:cNvSpPr/>
          <p:nvPr userDrawn="1"/>
        </p:nvSpPr>
        <p:spPr bwMode="auto">
          <a:xfrm>
            <a:off x="0" y="0"/>
            <a:ext cx="12192000" cy="228600"/>
          </a:xfrm>
          <a:prstGeom prst="rect">
            <a:avLst/>
          </a:prstGeom>
          <a:solidFill>
            <a:srgbClr val="B20E12"/>
          </a:solidFill>
          <a:ln w="25400" cap="flat" cmpd="sng" algn="ctr">
            <a:solidFill>
              <a:srgbClr val="B20E1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矩形 6"/>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文本框 8"/>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256352058"/>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98787" y="371182"/>
            <a:ext cx="101219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dirty="0" smtClean="0"/>
          </a:p>
        </p:txBody>
      </p:sp>
      <p:sp>
        <p:nvSpPr>
          <p:cNvPr id="8195" name="Rectangle 3"/>
          <p:cNvSpPr>
            <a:spLocks noGrp="1" noChangeArrowheads="1"/>
          </p:cNvSpPr>
          <p:nvPr>
            <p:ph type="body" idx="1"/>
          </p:nvPr>
        </p:nvSpPr>
        <p:spPr bwMode="auto">
          <a:xfrm>
            <a:off x="529167" y="1362075"/>
            <a:ext cx="10528300"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1032" name="Rectangle 8"/>
          <p:cNvSpPr>
            <a:spLocks noChangeArrowheads="1"/>
          </p:cNvSpPr>
          <p:nvPr/>
        </p:nvSpPr>
        <p:spPr bwMode="auto">
          <a:xfrm>
            <a:off x="0" y="0"/>
            <a:ext cx="12192000" cy="228600"/>
          </a:xfrm>
          <a:prstGeom prst="rect">
            <a:avLst/>
          </a:prstGeom>
          <a:solidFill>
            <a:srgbClr val="990000"/>
          </a:solidFill>
          <a:ln w="9525">
            <a:noFill/>
            <a:miter lim="800000"/>
            <a:headEnd/>
            <a:tailEnd/>
          </a:ln>
          <a:effectLst/>
        </p:spPr>
        <p:txBody>
          <a:bodyPr wrap="none" anchor="ctr"/>
          <a:lstStyle/>
          <a:p>
            <a:pPr algn="ctr">
              <a:defRPr/>
            </a:pPr>
            <a:endParaRPr lang="en-US" sz="2400" b="0">
              <a:latin typeface="Times New Roman" pitchFamily="18" charset="0"/>
            </a:endParaRPr>
          </a:p>
        </p:txBody>
      </p:sp>
      <p:sp>
        <p:nvSpPr>
          <p:cNvPr id="6" name="Rectangle 4"/>
          <p:cNvSpPr/>
          <p:nvPr/>
        </p:nvSpPr>
        <p:spPr>
          <a:xfrm>
            <a:off x="11774458" y="6611780"/>
            <a:ext cx="312906"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8" name="Rectangle 5"/>
          <p:cNvSpPr/>
          <p:nvPr userDrawn="1"/>
        </p:nvSpPr>
        <p:spPr>
          <a:xfrm>
            <a:off x="11774458" y="6611780"/>
            <a:ext cx="312906"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9" name="TextBox 7"/>
          <p:cNvSpPr txBox="1"/>
          <p:nvPr userDrawn="1"/>
        </p:nvSpPr>
        <p:spPr>
          <a:xfrm>
            <a:off x="-21375" y="6629401"/>
            <a:ext cx="4645824" cy="246221"/>
          </a:xfrm>
          <a:prstGeom prst="rect">
            <a:avLst/>
          </a:prstGeom>
          <a:noFill/>
        </p:spPr>
        <p:txBody>
          <a:bodyPr wrap="none" rtlCol="0">
            <a:spAutoFit/>
          </a:bodyPr>
          <a:lstStyle/>
          <a:p>
            <a:r>
              <a:rPr lang="en-US" sz="1000" b="0" i="0" dirty="0" smtClean="0">
                <a:latin typeface="Calibri" pitchFamily="34" charset="0"/>
              </a:rPr>
              <a:t>Bryant</a:t>
            </a:r>
            <a:r>
              <a:rPr lang="en-US" sz="1000" b="0" i="0" baseline="0" dirty="0" smtClean="0">
                <a:latin typeface="Calibri" pitchFamily="34" charset="0"/>
              </a:rPr>
              <a:t> and </a:t>
            </a:r>
            <a:r>
              <a:rPr lang="en-US" sz="1000" b="0" i="0" baseline="0" dirty="0" err="1" smtClean="0">
                <a:latin typeface="Calibri" pitchFamily="34" charset="0"/>
              </a:rPr>
              <a:t>O’Hallaron</a:t>
            </a:r>
            <a:r>
              <a:rPr lang="en-US" sz="1000" b="0" i="0" baseline="0" dirty="0" smtClean="0">
                <a:latin typeface="Calibri" pitchFamily="34" charset="0"/>
              </a:rPr>
              <a:t>, Computer Systems: A Programmer’s Perspective, Third Edition</a:t>
            </a:r>
            <a:endParaRPr lang="en-US" sz="1000" b="0" i="0" dirty="0" smtClean="0">
              <a:latin typeface="Calibri" pitchFamily="34" charset="0"/>
            </a:endParaRPr>
          </a:p>
        </p:txBody>
      </p:sp>
      <p:sp>
        <p:nvSpPr>
          <p:cNvPr id="11" name="矩形 10"/>
          <p:cNvSpPr/>
          <p:nvPr userDrawn="1"/>
        </p:nvSpPr>
        <p:spPr bwMode="auto">
          <a:xfrm>
            <a:off x="22577" y="6688667"/>
            <a:ext cx="6073423" cy="152400"/>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12" name="文本框 11"/>
          <p:cNvSpPr txBox="1"/>
          <p:nvPr userDrawn="1"/>
        </p:nvSpPr>
        <p:spPr>
          <a:xfrm>
            <a:off x="22576" y="-54977"/>
            <a:ext cx="11966224" cy="338554"/>
          </a:xfrm>
          <a:prstGeom prst="rect">
            <a:avLst/>
          </a:prstGeom>
          <a:noFill/>
        </p:spPr>
        <p:txBody>
          <a:bodyPr wrap="square" rtlCol="0">
            <a:spAutoFit/>
          </a:bodyPr>
          <a:lstStyle/>
          <a:p>
            <a:pPr algn="r"/>
            <a:r>
              <a:rPr lang="en-US" altLang="zh-CN" sz="1600" dirty="0" smtClean="0">
                <a:solidFill>
                  <a:schemeClr val="bg1"/>
                </a:solidFill>
                <a:latin typeface="Calibri" pitchFamily="34" charset="0"/>
              </a:rPr>
              <a:t>Beijing University of Posts and Telecommunications</a:t>
            </a:r>
            <a:endParaRPr lang="zh-CN" altLang="en-US" sz="1600" dirty="0" smtClean="0">
              <a:solidFill>
                <a:schemeClr val="bg1"/>
              </a:solidFill>
              <a:latin typeface="Calibri" pitchFamily="34" charset="0"/>
            </a:endParaRPr>
          </a:p>
        </p:txBody>
      </p:sp>
    </p:spTree>
    <p:extLst>
      <p:ext uri="{BB962C8B-B14F-4D97-AF65-F5344CB8AC3E}">
        <p14:creationId xmlns:p14="http://schemas.microsoft.com/office/powerpoint/2010/main" val="115676269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iming>
    <p:tnLst>
      <p:par>
        <p:cTn id="1" dur="indefinite" restart="never" nodeType="tmRoot"/>
      </p:par>
    </p:tnLst>
  </p:timing>
  <p:hf sldNum="0"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tmp"/></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491109067507&amp;di=e1e77d321c1d003fdfbd5cec97b5b430&amp;imgtype=0&amp;src=http%3A%2F%2Fimg.25pp.com%2Fuploadfile%2Fapp%2Ficon%2F20160421%2F14611783182844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52" y="4666778"/>
            <a:ext cx="1796543" cy="17965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491109116588&amp;di=b33f0d06f5b618e32e135681bd5e28ae&amp;imgtype=0&amp;src=http%3A%2F%2Fimg4.xafc.com%2F2011-3%2F201132311913691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561842"/>
            <a:ext cx="2006415" cy="20064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nash university”的图片搜索结果"/>
          <p:cNvPicPr>
            <a:picLocks noChangeAspect="1" noChangeArrowheads="1"/>
          </p:cNvPicPr>
          <p:nvPr/>
        </p:nvPicPr>
        <p:blipFill rotWithShape="1">
          <a:blip r:embed="rId5">
            <a:extLst>
              <a:ext uri="{28A0092B-C50C-407E-A947-70E740481C1C}">
                <a14:useLocalDpi xmlns:a14="http://schemas.microsoft.com/office/drawing/2010/main" val="0"/>
              </a:ext>
            </a:extLst>
          </a:blip>
          <a:srcRect b="9014"/>
          <a:stretch/>
        </p:blipFill>
        <p:spPr bwMode="auto">
          <a:xfrm>
            <a:off x="6970213" y="4252845"/>
            <a:ext cx="2627233" cy="2390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âuniversity of luxembourg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400" y="4520946"/>
            <a:ext cx="2272964" cy="19229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4880820" y="4520946"/>
            <a:ext cx="1824779" cy="2122306"/>
            <a:chOff x="4254489" y="4849804"/>
            <a:chExt cx="1482882" cy="1992018"/>
          </a:xfrm>
        </p:grpSpPr>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489" y="4849804"/>
              <a:ext cx="1482882" cy="1570907"/>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5970" y="6371062"/>
              <a:ext cx="1415542" cy="470760"/>
            </a:xfrm>
            <a:prstGeom prst="rect">
              <a:avLst/>
            </a:prstGeom>
          </p:spPr>
        </p:pic>
      </p:grpSp>
      <p:sp>
        <p:nvSpPr>
          <p:cNvPr id="14" name="标题 3"/>
          <p:cNvSpPr txBox="1">
            <a:spLocks/>
          </p:cNvSpPr>
          <p:nvPr/>
        </p:nvSpPr>
        <p:spPr bwMode="auto">
          <a:xfrm>
            <a:off x="585283" y="1058093"/>
            <a:ext cx="10957559"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lgn="ctr"/>
            <a:r>
              <a:rPr lang="en-US" altLang="zh-CN" sz="4000" kern="0" smtClean="0"/>
              <a:t>FraudDroid: Automated Ad Fraud Detection for Android Apps</a:t>
            </a:r>
            <a:endParaRPr lang="zh-CN" altLang="en-US" sz="4000" kern="0" dirty="0"/>
          </a:p>
        </p:txBody>
      </p:sp>
      <p:sp>
        <p:nvSpPr>
          <p:cNvPr id="15" name="副标题 4"/>
          <p:cNvSpPr txBox="1">
            <a:spLocks/>
          </p:cNvSpPr>
          <p:nvPr/>
        </p:nvSpPr>
        <p:spPr bwMode="auto">
          <a:xfrm>
            <a:off x="1051674" y="2763756"/>
            <a:ext cx="10067308" cy="1027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990000"/>
              </a:buClr>
              <a:buSzPct val="60000"/>
              <a:buFont typeface="Wingdings 2" pitchFamily="18" charset="2"/>
              <a:buNone/>
              <a:defRPr sz="2000" b="0">
                <a:solidFill>
                  <a:schemeClr val="tx1"/>
                </a:solidFill>
                <a:latin typeface="Calibri" pitchFamily="34" charset="0"/>
                <a:ea typeface="+mn-ea"/>
                <a:cs typeface="+mn-cs"/>
              </a:defRPr>
            </a:lvl1pPr>
            <a:lvl2pPr marL="457200" indent="0" algn="ctr" rtl="0" eaLnBrk="1" fontAlgn="base" hangingPunct="1">
              <a:spcBef>
                <a:spcPct val="20000"/>
              </a:spcBef>
              <a:spcAft>
                <a:spcPct val="0"/>
              </a:spcAft>
              <a:buClr>
                <a:srgbClr val="990000"/>
              </a:buClr>
              <a:buSzPct val="110000"/>
              <a:buFont typeface="Wingdings" pitchFamily="2" charset="2"/>
              <a:buNone/>
              <a:defRPr sz="2000">
                <a:solidFill>
                  <a:schemeClr val="tx1"/>
                </a:solidFill>
                <a:latin typeface="Calibri" pitchFamily="34" charset="0"/>
              </a:defRPr>
            </a:lvl2pPr>
            <a:lvl3pPr marL="914400" indent="0" algn="ctr" rtl="0" eaLnBrk="1" fontAlgn="base" hangingPunct="1">
              <a:spcBef>
                <a:spcPct val="20000"/>
              </a:spcBef>
              <a:spcAft>
                <a:spcPct val="0"/>
              </a:spcAft>
              <a:buSzPct val="80000"/>
              <a:buFont typeface="Wingdings" pitchFamily="2" charset="2"/>
              <a:buNone/>
              <a:defRPr sz="2000">
                <a:solidFill>
                  <a:schemeClr val="tx1"/>
                </a:solidFill>
                <a:latin typeface="Calibri" pitchFamily="34" charset="0"/>
              </a:defRPr>
            </a:lvl3pPr>
            <a:lvl4pPr marL="1371600" indent="0" algn="ctr" rtl="0" eaLnBrk="1" fontAlgn="base" hangingPunct="1">
              <a:spcBef>
                <a:spcPct val="20000"/>
              </a:spcBef>
              <a:spcAft>
                <a:spcPct val="0"/>
              </a:spcAft>
              <a:buNone/>
              <a:defRPr sz="2000">
                <a:solidFill>
                  <a:schemeClr val="tx1"/>
                </a:solidFill>
                <a:latin typeface="Calibri" pitchFamily="34" charset="0"/>
              </a:defRPr>
            </a:lvl4pPr>
            <a:lvl5pPr marL="1828800" indent="0" algn="ctr" rtl="0" eaLnBrk="1" fontAlgn="base" hangingPunct="1">
              <a:spcBef>
                <a:spcPct val="20000"/>
              </a:spcBef>
              <a:spcAft>
                <a:spcPct val="0"/>
              </a:spcAft>
              <a:buNone/>
              <a:defRPr sz="2000">
                <a:solidFill>
                  <a:schemeClr val="tx1"/>
                </a:solidFill>
                <a:latin typeface="Calibri" pitchFamily="34" charset="0"/>
              </a:defRPr>
            </a:lvl5pPr>
            <a:lvl6pPr marL="2286000" indent="0" algn="ctr" rtl="0" eaLnBrk="1" fontAlgn="base" hangingPunct="1">
              <a:spcBef>
                <a:spcPct val="20000"/>
              </a:spcBef>
              <a:spcAft>
                <a:spcPct val="0"/>
              </a:spcAft>
              <a:buNone/>
              <a:defRPr sz="2000">
                <a:solidFill>
                  <a:schemeClr val="tx1"/>
                </a:solidFill>
                <a:latin typeface="Arial" charset="0"/>
              </a:defRPr>
            </a:lvl6pPr>
            <a:lvl7pPr marL="2743200" indent="0" algn="ctr" rtl="0" eaLnBrk="1" fontAlgn="base" hangingPunct="1">
              <a:spcBef>
                <a:spcPct val="20000"/>
              </a:spcBef>
              <a:spcAft>
                <a:spcPct val="0"/>
              </a:spcAft>
              <a:buNone/>
              <a:defRPr sz="2000">
                <a:solidFill>
                  <a:schemeClr val="tx1"/>
                </a:solidFill>
                <a:latin typeface="Arial" charset="0"/>
              </a:defRPr>
            </a:lvl7pPr>
            <a:lvl8pPr marL="3200400" indent="0" algn="ctr" rtl="0" eaLnBrk="1" fontAlgn="base" hangingPunct="1">
              <a:spcBef>
                <a:spcPct val="20000"/>
              </a:spcBef>
              <a:spcAft>
                <a:spcPct val="0"/>
              </a:spcAft>
              <a:buNone/>
              <a:defRPr sz="2000">
                <a:solidFill>
                  <a:schemeClr val="tx1"/>
                </a:solidFill>
                <a:latin typeface="Arial" charset="0"/>
              </a:defRPr>
            </a:lvl8pPr>
            <a:lvl9pPr marL="3657600" indent="0" algn="ctr" rtl="0" eaLnBrk="1" fontAlgn="base" hangingPunct="1">
              <a:spcBef>
                <a:spcPct val="20000"/>
              </a:spcBef>
              <a:spcAft>
                <a:spcPct val="0"/>
              </a:spcAft>
              <a:buNone/>
              <a:defRPr sz="2000">
                <a:solidFill>
                  <a:schemeClr val="tx1"/>
                </a:solidFill>
                <a:latin typeface="Arial" charset="0"/>
              </a:defRPr>
            </a:lvl9pPr>
          </a:lstStyle>
          <a:p>
            <a:pPr algn="ctr"/>
            <a:r>
              <a:rPr lang="en-US" altLang="zh-CN" sz="2800" i="1" kern="0" dirty="0" smtClean="0"/>
              <a:t>Feng Dong, </a:t>
            </a:r>
            <a:r>
              <a:rPr lang="en-US" altLang="zh-CN" sz="2800" b="1" i="1" kern="0" dirty="0" smtClean="0"/>
              <a:t>Haoyu Wang*</a:t>
            </a:r>
            <a:r>
              <a:rPr lang="en-US" altLang="zh-CN" sz="2800" i="1" kern="0" dirty="0" smtClean="0"/>
              <a:t>, Li </a:t>
            </a:r>
            <a:r>
              <a:rPr lang="en-US" altLang="zh-CN" sz="2800" i="1" kern="0" dirty="0" err="1" smtClean="0"/>
              <a:t>Li</a:t>
            </a:r>
            <a:r>
              <a:rPr lang="en-US" altLang="zh-CN" sz="2800" i="1" kern="0" dirty="0" smtClean="0"/>
              <a:t>, Yao </a:t>
            </a:r>
            <a:r>
              <a:rPr lang="en-US" altLang="zh-CN" sz="2800" i="1" kern="0" dirty="0" err="1" smtClean="0"/>
              <a:t>Guo</a:t>
            </a:r>
            <a:r>
              <a:rPr lang="en-US" altLang="zh-CN" sz="2800" i="1" kern="0" dirty="0" smtClean="0"/>
              <a:t>, </a:t>
            </a:r>
            <a:r>
              <a:rPr lang="en-US" altLang="zh-CN" sz="2800" i="1" kern="0" dirty="0" err="1" smtClean="0"/>
              <a:t>Tegawende</a:t>
            </a:r>
            <a:r>
              <a:rPr lang="en-US" altLang="zh-CN" sz="2800" i="1" kern="0" dirty="0" smtClean="0"/>
              <a:t> F. </a:t>
            </a:r>
            <a:r>
              <a:rPr lang="en-US" altLang="zh-CN" sz="2800" i="1" kern="0" dirty="0" err="1" smtClean="0"/>
              <a:t>Bissyande</a:t>
            </a:r>
            <a:r>
              <a:rPr lang="en-US" altLang="zh-CN" sz="2800" i="1" kern="0" dirty="0" smtClean="0"/>
              <a:t>, </a:t>
            </a:r>
            <a:r>
              <a:rPr lang="en-US" altLang="zh-CN" sz="2800" i="1" kern="0" dirty="0" err="1" smtClean="0"/>
              <a:t>Tianming</a:t>
            </a:r>
            <a:r>
              <a:rPr lang="en-US" altLang="zh-CN" sz="2800" i="1" kern="0" dirty="0" smtClean="0"/>
              <a:t> Liu, </a:t>
            </a:r>
            <a:r>
              <a:rPr lang="en-US" altLang="zh-CN" sz="2800" i="1" kern="0" dirty="0" err="1" smtClean="0"/>
              <a:t>Guoai</a:t>
            </a:r>
            <a:r>
              <a:rPr lang="en-US" altLang="zh-CN" sz="2800" i="1" kern="0" dirty="0" smtClean="0"/>
              <a:t> Xu and Jacques Klein </a:t>
            </a:r>
          </a:p>
          <a:p>
            <a:pPr algn="ctr"/>
            <a:endParaRPr lang="en-US" altLang="zh-CN" sz="2800" b="1" i="1" kern="0" dirty="0" smtClean="0"/>
          </a:p>
        </p:txBody>
      </p:sp>
      <p:sp>
        <p:nvSpPr>
          <p:cNvPr id="16" name="文本框 15"/>
          <p:cNvSpPr txBox="1"/>
          <p:nvPr/>
        </p:nvSpPr>
        <p:spPr>
          <a:xfrm>
            <a:off x="526998" y="478609"/>
            <a:ext cx="2834526" cy="461665"/>
          </a:xfrm>
          <a:prstGeom prst="rect">
            <a:avLst/>
          </a:prstGeom>
          <a:noFill/>
        </p:spPr>
        <p:txBody>
          <a:bodyPr wrap="square" rtlCol="0">
            <a:spAutoFit/>
          </a:bodyPr>
          <a:lstStyle/>
          <a:p>
            <a:r>
              <a:rPr lang="en-US" altLang="zh-CN" b="0" dirty="0" smtClean="0">
                <a:latin typeface="Calibri" pitchFamily="34" charset="0"/>
              </a:rPr>
              <a:t>ESEC/FSE 2018</a:t>
            </a:r>
            <a:endParaRPr lang="zh-CN" altLang="en-US" b="0" dirty="0" smtClean="0">
              <a:latin typeface="Calibri" pitchFamily="34" charset="0"/>
            </a:endParaRPr>
          </a:p>
        </p:txBody>
      </p:sp>
    </p:spTree>
    <p:extLst>
      <p:ext uri="{BB962C8B-B14F-4D97-AF65-F5344CB8AC3E}">
        <p14:creationId xmlns:p14="http://schemas.microsoft.com/office/powerpoint/2010/main" val="426809582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taxonomy of mobile ad frauds</a:t>
            </a:r>
            <a:endParaRPr lang="zh-CN" altLang="en-US" dirty="0"/>
          </a:p>
        </p:txBody>
      </p:sp>
      <p:sp>
        <p:nvSpPr>
          <p:cNvPr id="3" name="内容占位符 2"/>
          <p:cNvSpPr>
            <a:spLocks noGrp="1"/>
          </p:cNvSpPr>
          <p:nvPr>
            <p:ph idx="1"/>
          </p:nvPr>
        </p:nvSpPr>
        <p:spPr/>
        <p:txBody>
          <a:bodyPr/>
          <a:lstStyle/>
          <a:p>
            <a:r>
              <a:rPr lang="en-US" altLang="zh-CN" sz="3200" dirty="0" smtClean="0"/>
              <a:t>Approach: investigate </a:t>
            </a:r>
            <a:r>
              <a:rPr lang="en-US" altLang="zh-CN" sz="3200" dirty="0"/>
              <a:t>the example policy </a:t>
            </a:r>
            <a:r>
              <a:rPr lang="en-US" altLang="zh-CN" sz="3200" dirty="0" smtClean="0"/>
              <a:t>violations</a:t>
            </a:r>
          </a:p>
          <a:p>
            <a:pPr lvl="1"/>
            <a:r>
              <a:rPr lang="en-US" altLang="zh-CN" sz="2800" dirty="0"/>
              <a:t>the </a:t>
            </a:r>
            <a:r>
              <a:rPr lang="en-US" altLang="zh-CN" sz="2800" dirty="0" smtClean="0"/>
              <a:t>ad usage policies (e.g., </a:t>
            </a:r>
            <a:r>
              <a:rPr lang="en-US" altLang="zh-CN" sz="2800" dirty="0" err="1" smtClean="0"/>
              <a:t>admob</a:t>
            </a:r>
            <a:r>
              <a:rPr lang="en-US" altLang="zh-CN" sz="2800" dirty="0" smtClean="0"/>
              <a:t>, </a:t>
            </a:r>
            <a:r>
              <a:rPr lang="en-US" altLang="zh-CN" sz="2800" dirty="0" err="1" smtClean="0"/>
              <a:t>adsense</a:t>
            </a:r>
            <a:r>
              <a:rPr lang="en-US" altLang="zh-CN" sz="2800" dirty="0" smtClean="0"/>
              <a:t>, </a:t>
            </a:r>
            <a:r>
              <a:rPr lang="en-US" altLang="zh-CN" sz="2800" dirty="0" err="1" smtClean="0"/>
              <a:t>doubleclick</a:t>
            </a:r>
            <a:r>
              <a:rPr lang="en-US" altLang="zh-CN" sz="2800" dirty="0" smtClean="0"/>
              <a:t>)</a:t>
            </a:r>
          </a:p>
          <a:p>
            <a:pPr lvl="1"/>
            <a:r>
              <a:rPr lang="en-US" altLang="zh-CN" sz="2800" dirty="0" smtClean="0"/>
              <a:t>the developer policies </a:t>
            </a:r>
            <a:r>
              <a:rPr lang="en-US" altLang="zh-CN" sz="2800" dirty="0"/>
              <a:t>provided by </a:t>
            </a:r>
            <a:r>
              <a:rPr lang="en-US" altLang="zh-CN" sz="2800" dirty="0" smtClean="0"/>
              <a:t>app market </a:t>
            </a:r>
          </a:p>
          <a:p>
            <a:pPr lvl="2"/>
            <a:r>
              <a:rPr lang="en-US" altLang="zh-CN" sz="2800" dirty="0" err="1" smtClean="0"/>
              <a:t>Wandoujia</a:t>
            </a:r>
            <a:r>
              <a:rPr lang="en-US" altLang="zh-CN" sz="2800" dirty="0" smtClean="0"/>
              <a:t>, Huawei and </a:t>
            </a:r>
            <a:r>
              <a:rPr lang="en-US" altLang="zh-CN" sz="2800" dirty="0" err="1"/>
              <a:t>Tencent</a:t>
            </a:r>
            <a:r>
              <a:rPr lang="en-US" altLang="zh-CN" sz="2800" dirty="0"/>
              <a:t> </a:t>
            </a:r>
            <a:r>
              <a:rPr lang="en-US" altLang="zh-CN" sz="2800" dirty="0" err="1" smtClean="0"/>
              <a:t>Myapp</a:t>
            </a:r>
            <a:endParaRPr lang="en-US" altLang="zh-CN" sz="2800" dirty="0"/>
          </a:p>
          <a:p>
            <a:pPr lvl="1"/>
            <a:r>
              <a:rPr lang="en-US" altLang="zh-CN" sz="2800" dirty="0" smtClean="0"/>
              <a:t>the </a:t>
            </a:r>
            <a:r>
              <a:rPr lang="en-US" altLang="zh-CN" sz="2800" dirty="0"/>
              <a:t>guidelines on ad </a:t>
            </a:r>
            <a:r>
              <a:rPr lang="en-US" altLang="zh-CN" sz="2800" dirty="0" smtClean="0"/>
              <a:t>behavior </a:t>
            </a:r>
            <a:r>
              <a:rPr lang="en-US" altLang="zh-CN" sz="2800" dirty="0"/>
              <a:t>drafted by China Communications Standards </a:t>
            </a:r>
            <a:r>
              <a:rPr lang="en-US" altLang="zh-CN" sz="2800" dirty="0" smtClean="0"/>
              <a:t>Association</a:t>
            </a:r>
          </a:p>
          <a:p>
            <a:pPr lvl="1"/>
            <a:r>
              <a:rPr lang="en-US" altLang="zh-CN" sz="2800" dirty="0" smtClean="0"/>
              <a:t>Real-world cases (aggressive adware)</a:t>
            </a:r>
            <a:endParaRPr lang="zh-CN" altLang="en-US" sz="2800" dirty="0"/>
          </a:p>
        </p:txBody>
      </p:sp>
    </p:spTree>
    <p:extLst>
      <p:ext uri="{BB962C8B-B14F-4D97-AF65-F5344CB8AC3E}">
        <p14:creationId xmlns:p14="http://schemas.microsoft.com/office/powerpoint/2010/main" val="1906961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A taxonomy of mobile ad frauds</a:t>
            </a:r>
            <a:endParaRPr lang="zh-CN" altLang="en-US" sz="4000" dirty="0"/>
          </a:p>
        </p:txBody>
      </p:sp>
      <p:sp>
        <p:nvSpPr>
          <p:cNvPr id="3" name="圆角矩形 2"/>
          <p:cNvSpPr/>
          <p:nvPr/>
        </p:nvSpPr>
        <p:spPr bwMode="auto">
          <a:xfrm>
            <a:off x="4114800" y="1371600"/>
            <a:ext cx="3352800" cy="762000"/>
          </a:xfrm>
          <a:prstGeom prst="roundRect">
            <a:avLst/>
          </a:prstGeom>
          <a:noFill/>
          <a:ln w="25400" cap="flat" cmpd="sng" algn="ctr">
            <a:solidFill>
              <a:srgbClr val="00B0F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Arial Narrow" pitchFamily="34" charset="0"/>
              </a:rPr>
              <a:t>Mobile Ad Fraud</a:t>
            </a:r>
            <a:endParaRPr kumimoji="0" lang="zh-CN" altLang="en-US" sz="3200" b="1" i="0" u="none" strike="noStrike" cap="none" normalizeH="0" baseline="0" dirty="0" smtClean="0">
              <a:ln>
                <a:noFill/>
              </a:ln>
              <a:solidFill>
                <a:schemeClr val="tx1"/>
              </a:solidFill>
              <a:effectLst/>
              <a:latin typeface="Arial Narrow" pitchFamily="34" charset="0"/>
            </a:endParaRPr>
          </a:p>
        </p:txBody>
      </p:sp>
      <p:sp>
        <p:nvSpPr>
          <p:cNvPr id="6" name="圆角矩形 5"/>
          <p:cNvSpPr/>
          <p:nvPr/>
        </p:nvSpPr>
        <p:spPr bwMode="auto">
          <a:xfrm>
            <a:off x="1066800" y="2667000"/>
            <a:ext cx="4191000" cy="762000"/>
          </a:xfrm>
          <a:prstGeom prst="roundRect">
            <a:avLst/>
          </a:prstGeom>
          <a:noFill/>
          <a:ln w="25400" cap="flat" cmpd="sng" algn="ctr">
            <a:solidFill>
              <a:srgbClr val="00B0F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Arial Narrow" pitchFamily="34" charset="0"/>
              </a:rPr>
              <a:t>Static Placement Fraud</a:t>
            </a:r>
            <a:endParaRPr kumimoji="0" lang="zh-CN" altLang="en-US" sz="3200" b="1" i="0" u="none" strike="noStrike" cap="none" normalizeH="0" baseline="0" dirty="0" smtClean="0">
              <a:ln>
                <a:noFill/>
              </a:ln>
              <a:solidFill>
                <a:schemeClr val="tx1"/>
              </a:solidFill>
              <a:effectLst/>
              <a:latin typeface="Arial Narrow" pitchFamily="34" charset="0"/>
            </a:endParaRPr>
          </a:p>
        </p:txBody>
      </p:sp>
      <p:sp>
        <p:nvSpPr>
          <p:cNvPr id="7" name="圆角矩形 6"/>
          <p:cNvSpPr/>
          <p:nvPr/>
        </p:nvSpPr>
        <p:spPr bwMode="auto">
          <a:xfrm>
            <a:off x="6388322" y="2667000"/>
            <a:ext cx="4736877" cy="762000"/>
          </a:xfrm>
          <a:prstGeom prst="roundRect">
            <a:avLst/>
          </a:prstGeom>
          <a:noFill/>
          <a:ln w="25400" cap="flat" cmpd="sng" algn="ctr">
            <a:solidFill>
              <a:srgbClr val="00B0F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Arial Narrow" pitchFamily="34" charset="0"/>
              </a:rPr>
              <a:t>Dynamic Interaction Fraud</a:t>
            </a:r>
            <a:endParaRPr kumimoji="0" lang="zh-CN" altLang="en-US" sz="3200" b="1" i="0" u="none" strike="noStrike" cap="none" normalizeH="0" baseline="0" dirty="0" smtClean="0">
              <a:ln>
                <a:noFill/>
              </a:ln>
              <a:solidFill>
                <a:schemeClr val="tx1"/>
              </a:solidFill>
              <a:effectLst/>
              <a:latin typeface="Arial Narrow" pitchFamily="34" charset="0"/>
            </a:endParaRPr>
          </a:p>
        </p:txBody>
      </p:sp>
      <p:sp>
        <p:nvSpPr>
          <p:cNvPr id="4" name="矩形 3"/>
          <p:cNvSpPr/>
          <p:nvPr/>
        </p:nvSpPr>
        <p:spPr bwMode="auto">
          <a:xfrm>
            <a:off x="952500" y="4081131"/>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Hidden</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8" name="矩形 7"/>
          <p:cNvSpPr/>
          <p:nvPr/>
        </p:nvSpPr>
        <p:spPr bwMode="auto">
          <a:xfrm>
            <a:off x="2133600" y="4081131"/>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Size</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9" name="矩形 8"/>
          <p:cNvSpPr/>
          <p:nvPr/>
        </p:nvSpPr>
        <p:spPr bwMode="auto">
          <a:xfrm>
            <a:off x="3314700" y="4056322"/>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3600" dirty="0" smtClean="0"/>
              <a:t>Number</a:t>
            </a:r>
            <a:endParaRPr kumimoji="0" lang="zh-CN" altLang="en-US" sz="3600" b="1" i="0" u="none" strike="noStrike" cap="none" normalizeH="0" baseline="0" dirty="0" smtClean="0">
              <a:ln>
                <a:noFill/>
              </a:ln>
              <a:solidFill>
                <a:schemeClr val="tx1"/>
              </a:solidFill>
              <a:effectLst/>
            </a:endParaRPr>
          </a:p>
        </p:txBody>
      </p:sp>
      <p:sp>
        <p:nvSpPr>
          <p:cNvPr id="10" name="矩形 9"/>
          <p:cNvSpPr/>
          <p:nvPr/>
        </p:nvSpPr>
        <p:spPr bwMode="auto">
          <a:xfrm>
            <a:off x="4495800" y="4063410"/>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Overlap</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11" name="矩形 10"/>
          <p:cNvSpPr/>
          <p:nvPr/>
        </p:nvSpPr>
        <p:spPr bwMode="auto">
          <a:xfrm>
            <a:off x="6121623" y="4050651"/>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Interaction</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12" name="矩形 11"/>
          <p:cNvSpPr/>
          <p:nvPr/>
        </p:nvSpPr>
        <p:spPr bwMode="auto">
          <a:xfrm>
            <a:off x="7283230" y="4032931"/>
            <a:ext cx="971993" cy="239268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Arial Narrow" pitchFamily="34" charset="0"/>
              </a:rPr>
              <a:t>Drive-by</a:t>
            </a:r>
            <a:r>
              <a:rPr kumimoji="0" lang="en-US" altLang="zh-CN" sz="2800" b="1" i="0" u="none" strike="noStrike" cap="none" normalizeH="0" dirty="0" smtClean="0">
                <a:ln>
                  <a:noFill/>
                </a:ln>
                <a:solidFill>
                  <a:schemeClr val="tx1"/>
                </a:solidFill>
                <a:effectLst/>
                <a:latin typeface="Arial Narrow" pitchFamily="34" charset="0"/>
              </a:rPr>
              <a:t> Download</a:t>
            </a:r>
            <a:endParaRPr kumimoji="0" lang="zh-CN" altLang="en-US" sz="2800" b="1" i="0" u="none" strike="noStrike" cap="none" normalizeH="0" baseline="0" dirty="0" smtClean="0">
              <a:ln>
                <a:noFill/>
              </a:ln>
              <a:solidFill>
                <a:schemeClr val="tx1"/>
              </a:solidFill>
              <a:effectLst/>
              <a:latin typeface="Arial Narrow" pitchFamily="34" charset="0"/>
            </a:endParaRPr>
          </a:p>
        </p:txBody>
      </p:sp>
      <p:sp>
        <p:nvSpPr>
          <p:cNvPr id="13" name="矩形 12"/>
          <p:cNvSpPr/>
          <p:nvPr/>
        </p:nvSpPr>
        <p:spPr bwMode="auto">
          <a:xfrm>
            <a:off x="8483823" y="4025842"/>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Outside</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14" name="矩形 13"/>
          <p:cNvSpPr/>
          <p:nvPr/>
        </p:nvSpPr>
        <p:spPr bwMode="auto">
          <a:xfrm>
            <a:off x="9664923" y="4032930"/>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Frequent</a:t>
            </a:r>
            <a:endParaRPr kumimoji="0" lang="zh-CN" altLang="en-US" sz="3600" b="1" i="0" u="none" strike="noStrike" cap="none" normalizeH="0" baseline="0" dirty="0" smtClean="0">
              <a:ln>
                <a:noFill/>
              </a:ln>
              <a:solidFill>
                <a:schemeClr val="tx1"/>
              </a:solidFill>
              <a:effectLst/>
              <a:latin typeface="Arial Narrow" pitchFamily="34" charset="0"/>
            </a:endParaRPr>
          </a:p>
        </p:txBody>
      </p:sp>
      <p:sp>
        <p:nvSpPr>
          <p:cNvPr id="15" name="矩形 14"/>
          <p:cNvSpPr/>
          <p:nvPr/>
        </p:nvSpPr>
        <p:spPr bwMode="auto">
          <a:xfrm>
            <a:off x="10915207" y="4032930"/>
            <a:ext cx="914400" cy="2362200"/>
          </a:xfrm>
          <a:prstGeom prst="rect">
            <a:avLst/>
          </a:prstGeom>
          <a:noFill/>
          <a:ln w="25400" cap="flat" cmpd="sng" algn="ctr">
            <a:solidFill>
              <a:srgbClr val="00B0F0"/>
            </a:solidFill>
            <a:prstDash val="solid"/>
            <a:round/>
            <a:headEnd type="none" w="med" len="med"/>
            <a:tailEnd type="triangle" w="med" len="med"/>
          </a:ln>
          <a:effectLst/>
        </p:spPr>
        <p:txBody>
          <a:bodyPr vert="ea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tx1"/>
                </a:solidFill>
                <a:effectLst/>
                <a:latin typeface="Arial Narrow" pitchFamily="34" charset="0"/>
              </a:rPr>
              <a:t>Non-content</a:t>
            </a:r>
            <a:endParaRPr kumimoji="0" lang="zh-CN" altLang="en-US" sz="3600" b="1" i="0" u="none" strike="noStrike" cap="none" normalizeH="0" baseline="0" dirty="0" smtClean="0">
              <a:ln>
                <a:noFill/>
              </a:ln>
              <a:solidFill>
                <a:schemeClr val="tx1"/>
              </a:solidFill>
              <a:effectLst/>
              <a:latin typeface="Arial Narrow" pitchFamily="34" charset="0"/>
            </a:endParaRPr>
          </a:p>
        </p:txBody>
      </p:sp>
      <p:cxnSp>
        <p:nvCxnSpPr>
          <p:cNvPr id="17" name="肘形连接符 16"/>
          <p:cNvCxnSpPr>
            <a:stCxn id="3" idx="2"/>
            <a:endCxn id="6" idx="0"/>
          </p:cNvCxnSpPr>
          <p:nvPr/>
        </p:nvCxnSpPr>
        <p:spPr bwMode="auto">
          <a:xfrm rot="5400000">
            <a:off x="4210050" y="1085850"/>
            <a:ext cx="533400" cy="2628900"/>
          </a:xfrm>
          <a:prstGeom prst="bentConnector3">
            <a:avLst/>
          </a:prstGeom>
          <a:noFill/>
          <a:ln w="25400" cap="flat" cmpd="sng" algn="ctr">
            <a:solidFill>
              <a:srgbClr val="00B0F0"/>
            </a:solidFill>
            <a:prstDash val="solid"/>
            <a:round/>
            <a:headEnd type="none" w="med" len="med"/>
            <a:tailEnd type="triangle"/>
          </a:ln>
          <a:effectLst/>
        </p:spPr>
      </p:cxnSp>
      <p:cxnSp>
        <p:nvCxnSpPr>
          <p:cNvPr id="19" name="肘形连接符 18"/>
          <p:cNvCxnSpPr>
            <a:stCxn id="3" idx="2"/>
            <a:endCxn id="7" idx="0"/>
          </p:cNvCxnSpPr>
          <p:nvPr/>
        </p:nvCxnSpPr>
        <p:spPr bwMode="auto">
          <a:xfrm rot="16200000" flipH="1">
            <a:off x="7007280" y="917519"/>
            <a:ext cx="533400" cy="2965561"/>
          </a:xfrm>
          <a:prstGeom prst="bentConnector3">
            <a:avLst/>
          </a:prstGeom>
          <a:noFill/>
          <a:ln w="25400" cap="flat" cmpd="sng" algn="ctr">
            <a:solidFill>
              <a:srgbClr val="00B0F0"/>
            </a:solidFill>
            <a:prstDash val="solid"/>
            <a:round/>
            <a:headEnd type="none" w="med" len="med"/>
            <a:tailEnd type="triangle"/>
          </a:ln>
          <a:effectLst/>
        </p:spPr>
      </p:cxnSp>
      <p:cxnSp>
        <p:nvCxnSpPr>
          <p:cNvPr id="21" name="肘形连接符 20"/>
          <p:cNvCxnSpPr>
            <a:stCxn id="6" idx="2"/>
            <a:endCxn id="4" idx="0"/>
          </p:cNvCxnSpPr>
          <p:nvPr/>
        </p:nvCxnSpPr>
        <p:spPr bwMode="auto">
          <a:xfrm rot="5400000">
            <a:off x="1959935" y="2878765"/>
            <a:ext cx="652131" cy="1752600"/>
          </a:xfrm>
          <a:prstGeom prst="bentConnector3">
            <a:avLst/>
          </a:prstGeom>
          <a:noFill/>
          <a:ln w="25400" cap="flat" cmpd="sng" algn="ctr">
            <a:solidFill>
              <a:srgbClr val="00B0F0"/>
            </a:solidFill>
            <a:prstDash val="solid"/>
            <a:round/>
            <a:headEnd type="none" w="med" len="med"/>
            <a:tailEnd type="triangle"/>
          </a:ln>
          <a:effectLst/>
        </p:spPr>
      </p:cxnSp>
      <p:cxnSp>
        <p:nvCxnSpPr>
          <p:cNvPr id="23" name="肘形连接符 22"/>
          <p:cNvCxnSpPr>
            <a:stCxn id="6" idx="2"/>
            <a:endCxn id="8" idx="0"/>
          </p:cNvCxnSpPr>
          <p:nvPr/>
        </p:nvCxnSpPr>
        <p:spPr bwMode="auto">
          <a:xfrm rot="5400000">
            <a:off x="2550485" y="3469315"/>
            <a:ext cx="652131" cy="571500"/>
          </a:xfrm>
          <a:prstGeom prst="bentConnector3">
            <a:avLst/>
          </a:prstGeom>
          <a:noFill/>
          <a:ln w="25400" cap="flat" cmpd="sng" algn="ctr">
            <a:solidFill>
              <a:srgbClr val="00B0F0"/>
            </a:solidFill>
            <a:prstDash val="solid"/>
            <a:round/>
            <a:headEnd type="none" w="med" len="med"/>
            <a:tailEnd type="triangle"/>
          </a:ln>
          <a:effectLst/>
        </p:spPr>
      </p:cxnSp>
      <p:cxnSp>
        <p:nvCxnSpPr>
          <p:cNvPr id="25" name="肘形连接符 24"/>
          <p:cNvCxnSpPr>
            <a:stCxn id="6" idx="2"/>
            <a:endCxn id="9" idx="0"/>
          </p:cNvCxnSpPr>
          <p:nvPr/>
        </p:nvCxnSpPr>
        <p:spPr bwMode="auto">
          <a:xfrm rot="16200000" flipH="1">
            <a:off x="3153439" y="3437861"/>
            <a:ext cx="627322" cy="609600"/>
          </a:xfrm>
          <a:prstGeom prst="bentConnector3">
            <a:avLst/>
          </a:prstGeom>
          <a:noFill/>
          <a:ln w="25400" cap="flat" cmpd="sng" algn="ctr">
            <a:solidFill>
              <a:srgbClr val="00B0F0"/>
            </a:solidFill>
            <a:prstDash val="solid"/>
            <a:round/>
            <a:headEnd type="none" w="med" len="med"/>
            <a:tailEnd type="triangle"/>
          </a:ln>
          <a:effectLst/>
        </p:spPr>
      </p:cxnSp>
      <p:cxnSp>
        <p:nvCxnSpPr>
          <p:cNvPr id="27" name="肘形连接符 26"/>
          <p:cNvCxnSpPr>
            <a:stCxn id="6" idx="2"/>
            <a:endCxn id="10" idx="0"/>
          </p:cNvCxnSpPr>
          <p:nvPr/>
        </p:nvCxnSpPr>
        <p:spPr bwMode="auto">
          <a:xfrm rot="16200000" flipH="1">
            <a:off x="3740445" y="2850855"/>
            <a:ext cx="634410" cy="1790700"/>
          </a:xfrm>
          <a:prstGeom prst="bentConnector3">
            <a:avLst/>
          </a:prstGeom>
          <a:noFill/>
          <a:ln w="25400" cap="flat" cmpd="sng" algn="ctr">
            <a:solidFill>
              <a:srgbClr val="00B0F0"/>
            </a:solidFill>
            <a:prstDash val="solid"/>
            <a:round/>
            <a:headEnd type="none" w="med" len="med"/>
            <a:tailEnd type="triangle"/>
          </a:ln>
          <a:effectLst/>
        </p:spPr>
      </p:cxnSp>
      <p:cxnSp>
        <p:nvCxnSpPr>
          <p:cNvPr id="29" name="肘形连接符 28"/>
          <p:cNvCxnSpPr>
            <a:stCxn id="7" idx="2"/>
            <a:endCxn id="11" idx="0"/>
          </p:cNvCxnSpPr>
          <p:nvPr/>
        </p:nvCxnSpPr>
        <p:spPr bwMode="auto">
          <a:xfrm rot="5400000">
            <a:off x="7356967" y="2650856"/>
            <a:ext cx="621651" cy="2177938"/>
          </a:xfrm>
          <a:prstGeom prst="bentConnector3">
            <a:avLst/>
          </a:prstGeom>
          <a:noFill/>
          <a:ln w="25400" cap="flat" cmpd="sng" algn="ctr">
            <a:solidFill>
              <a:srgbClr val="00B0F0"/>
            </a:solidFill>
            <a:prstDash val="solid"/>
            <a:round/>
            <a:headEnd type="none" w="med" len="med"/>
            <a:tailEnd type="triangle"/>
          </a:ln>
          <a:effectLst/>
        </p:spPr>
      </p:cxnSp>
      <p:cxnSp>
        <p:nvCxnSpPr>
          <p:cNvPr id="31" name="肘形连接符 30"/>
          <p:cNvCxnSpPr>
            <a:stCxn id="7" idx="2"/>
            <a:endCxn id="12" idx="0"/>
          </p:cNvCxnSpPr>
          <p:nvPr/>
        </p:nvCxnSpPr>
        <p:spPr bwMode="auto">
          <a:xfrm rot="5400000">
            <a:off x="7961029" y="3237198"/>
            <a:ext cx="603931" cy="987534"/>
          </a:xfrm>
          <a:prstGeom prst="bentConnector3">
            <a:avLst/>
          </a:prstGeom>
          <a:noFill/>
          <a:ln w="25400" cap="flat" cmpd="sng" algn="ctr">
            <a:solidFill>
              <a:srgbClr val="00B0F0"/>
            </a:solidFill>
            <a:prstDash val="solid"/>
            <a:round/>
            <a:headEnd type="none" w="med" len="med"/>
            <a:tailEnd type="triangle"/>
          </a:ln>
          <a:effectLst/>
        </p:spPr>
      </p:cxnSp>
      <p:cxnSp>
        <p:nvCxnSpPr>
          <p:cNvPr id="33" name="肘形连接符 32"/>
          <p:cNvCxnSpPr>
            <a:stCxn id="7" idx="2"/>
            <a:endCxn id="13" idx="0"/>
          </p:cNvCxnSpPr>
          <p:nvPr/>
        </p:nvCxnSpPr>
        <p:spPr bwMode="auto">
          <a:xfrm rot="16200000" flipH="1">
            <a:off x="8550471" y="3635290"/>
            <a:ext cx="596842" cy="184262"/>
          </a:xfrm>
          <a:prstGeom prst="bentConnector3">
            <a:avLst/>
          </a:prstGeom>
          <a:noFill/>
          <a:ln w="25400" cap="flat" cmpd="sng" algn="ctr">
            <a:solidFill>
              <a:srgbClr val="00B0F0"/>
            </a:solidFill>
            <a:prstDash val="solid"/>
            <a:round/>
            <a:headEnd type="none" w="med" len="med"/>
            <a:tailEnd type="triangle"/>
          </a:ln>
          <a:effectLst/>
        </p:spPr>
      </p:cxnSp>
      <p:cxnSp>
        <p:nvCxnSpPr>
          <p:cNvPr id="35" name="肘形连接符 34"/>
          <p:cNvCxnSpPr>
            <a:stCxn id="7" idx="2"/>
            <a:endCxn id="14" idx="0"/>
          </p:cNvCxnSpPr>
          <p:nvPr/>
        </p:nvCxnSpPr>
        <p:spPr bwMode="auto">
          <a:xfrm rot="16200000" flipH="1">
            <a:off x="9137477" y="3048284"/>
            <a:ext cx="603930" cy="1365362"/>
          </a:xfrm>
          <a:prstGeom prst="bentConnector3">
            <a:avLst/>
          </a:prstGeom>
          <a:noFill/>
          <a:ln w="25400" cap="flat" cmpd="sng" algn="ctr">
            <a:solidFill>
              <a:srgbClr val="00B0F0"/>
            </a:solidFill>
            <a:prstDash val="solid"/>
            <a:round/>
            <a:headEnd type="none" w="med" len="med"/>
            <a:tailEnd type="triangle"/>
          </a:ln>
          <a:effectLst/>
        </p:spPr>
      </p:cxnSp>
      <p:cxnSp>
        <p:nvCxnSpPr>
          <p:cNvPr id="37" name="肘形连接符 36"/>
          <p:cNvCxnSpPr>
            <a:stCxn id="7" idx="2"/>
            <a:endCxn id="15" idx="0"/>
          </p:cNvCxnSpPr>
          <p:nvPr/>
        </p:nvCxnSpPr>
        <p:spPr bwMode="auto">
          <a:xfrm rot="16200000" flipH="1">
            <a:off x="9762619" y="2423142"/>
            <a:ext cx="603930" cy="2615646"/>
          </a:xfrm>
          <a:prstGeom prst="bentConnector3">
            <a:avLst/>
          </a:prstGeom>
          <a:noFill/>
          <a:ln w="25400"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2787578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Static Placement Fraud (1) : Ad Hidden Fraud </a:t>
            </a:r>
            <a:endParaRPr lang="zh-CN" altLang="en-US" dirty="0"/>
          </a:p>
        </p:txBody>
      </p:sp>
      <p:sp>
        <p:nvSpPr>
          <p:cNvPr id="3" name="内容占位符 2"/>
          <p:cNvSpPr>
            <a:spLocks noGrp="1"/>
          </p:cNvSpPr>
          <p:nvPr>
            <p:ph idx="1"/>
          </p:nvPr>
        </p:nvSpPr>
        <p:spPr>
          <a:xfrm>
            <a:off x="529167" y="1362075"/>
            <a:ext cx="7548033" cy="4972050"/>
          </a:xfrm>
        </p:spPr>
        <p:txBody>
          <a:bodyPr/>
          <a:lstStyle/>
          <a:p>
            <a:r>
              <a:rPr lang="en-US" altLang="zh-CN" sz="2800" i="1" dirty="0"/>
              <a:t>Policy Regulation</a:t>
            </a:r>
            <a:endParaRPr lang="en-US" altLang="zh-CN" sz="2800" i="1" dirty="0"/>
          </a:p>
          <a:p>
            <a:pPr lvl="1"/>
            <a:r>
              <a:rPr lang="en-US" altLang="zh-CN" sz="2400" b="0" i="1" dirty="0" smtClean="0"/>
              <a:t>“Ads </a:t>
            </a:r>
            <a:r>
              <a:rPr lang="en-US" altLang="zh-CN" sz="2400" b="0" i="1" dirty="0"/>
              <a:t>should not be placed </a:t>
            </a:r>
            <a:r>
              <a:rPr lang="en-US" altLang="zh-CN" sz="2400" b="0" i="1" dirty="0" smtClean="0"/>
              <a:t>underneath </a:t>
            </a:r>
            <a:r>
              <a:rPr lang="en-US" altLang="zh-CN" sz="2400" b="0" i="1" dirty="0"/>
              <a:t>buttons or </a:t>
            </a:r>
            <a:r>
              <a:rPr lang="en-US" altLang="zh-CN" sz="2400" b="0" i="1" dirty="0" smtClean="0"/>
              <a:t>any other </a:t>
            </a:r>
            <a:r>
              <a:rPr lang="en-US" altLang="zh-CN" sz="2400" b="0" i="1" dirty="0"/>
              <a:t>object which users may accidentally click while interacting </a:t>
            </a:r>
            <a:r>
              <a:rPr lang="en-US" altLang="zh-CN" sz="2400" b="0" i="1" dirty="0" smtClean="0"/>
              <a:t>with your app” from </a:t>
            </a:r>
            <a:r>
              <a:rPr lang="en-US" altLang="zh-CN" sz="2400" i="1" dirty="0" smtClean="0"/>
              <a:t>Google </a:t>
            </a:r>
            <a:r>
              <a:rPr lang="en-US" altLang="zh-CN" sz="2400" i="1" dirty="0" err="1" smtClean="0"/>
              <a:t>Admob</a:t>
            </a:r>
            <a:r>
              <a:rPr lang="en-US" altLang="zh-CN" sz="2400" i="1" dirty="0" smtClean="0"/>
              <a:t> Policy</a:t>
            </a:r>
            <a:endParaRPr lang="en-US" altLang="zh-CN" sz="2400" i="1" dirty="0"/>
          </a:p>
          <a:p>
            <a:r>
              <a:rPr lang="en-US" altLang="zh-CN" sz="2800" i="1" dirty="0" smtClean="0"/>
              <a:t>Key Behavior</a:t>
            </a:r>
          </a:p>
          <a:p>
            <a:pPr lvl="1"/>
            <a:r>
              <a:rPr lang="en-US" altLang="zh-CN" sz="2400" dirty="0"/>
              <a:t>App developers may hide ads (e.g., underneath buttons) to give users the illusion of an “ad-free app”</a:t>
            </a:r>
          </a:p>
          <a:p>
            <a:pPr lvl="1"/>
            <a:endParaRPr lang="zh-CN" altLang="en-US" sz="2400" i="1" dirty="0"/>
          </a:p>
        </p:txBody>
      </p:sp>
      <p:sp>
        <p:nvSpPr>
          <p:cNvPr id="4" name="矩形 3"/>
          <p:cNvSpPr/>
          <p:nvPr/>
        </p:nvSpPr>
        <p:spPr>
          <a:xfrm>
            <a:off x="8785083" y="6376238"/>
            <a:ext cx="3135795" cy="461665"/>
          </a:xfrm>
          <a:prstGeom prst="rect">
            <a:avLst/>
          </a:prstGeom>
        </p:spPr>
        <p:txBody>
          <a:bodyPr wrap="none">
            <a:spAutoFit/>
          </a:bodyPr>
          <a:lstStyle/>
          <a:p>
            <a:r>
              <a:rPr lang="en-US" altLang="zh-CN" dirty="0" err="1"/>
              <a:t>forest.best.livewallpaper</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5769" y="993489"/>
            <a:ext cx="3414425" cy="5449185"/>
          </a:xfrm>
          <a:prstGeom prst="rect">
            <a:avLst/>
          </a:prstGeom>
        </p:spPr>
      </p:pic>
    </p:spTree>
    <p:extLst>
      <p:ext uri="{BB962C8B-B14F-4D97-AF65-F5344CB8AC3E}">
        <p14:creationId xmlns:p14="http://schemas.microsoft.com/office/powerpoint/2010/main" val="415596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 Placement Fraud </a:t>
            </a:r>
            <a:r>
              <a:rPr lang="en-US" altLang="zh-CN" dirty="0" smtClean="0"/>
              <a:t>(2) </a:t>
            </a:r>
            <a:r>
              <a:rPr lang="en-US" altLang="zh-CN" dirty="0"/>
              <a:t>: Ad </a:t>
            </a:r>
            <a:r>
              <a:rPr lang="en-US" altLang="zh-CN" dirty="0" smtClean="0"/>
              <a:t>Size</a:t>
            </a:r>
            <a:endParaRPr lang="zh-CN" altLang="en-US" dirty="0"/>
          </a:p>
        </p:txBody>
      </p:sp>
      <p:sp>
        <p:nvSpPr>
          <p:cNvPr id="3" name="内容占位符 2"/>
          <p:cNvSpPr>
            <a:spLocks noGrp="1"/>
          </p:cNvSpPr>
          <p:nvPr>
            <p:ph idx="1"/>
          </p:nvPr>
        </p:nvSpPr>
        <p:spPr>
          <a:xfrm>
            <a:off x="304800" y="1362075"/>
            <a:ext cx="8017087" cy="4972050"/>
          </a:xfrm>
        </p:spPr>
        <p:txBody>
          <a:bodyPr/>
          <a:lstStyle/>
          <a:p>
            <a:r>
              <a:rPr lang="en-US" altLang="zh-CN" sz="3200" dirty="0" smtClean="0"/>
              <a:t>Policy Regulation</a:t>
            </a:r>
          </a:p>
          <a:p>
            <a:pPr lvl="1"/>
            <a:r>
              <a:rPr lang="en-US" altLang="zh-CN" sz="2800" dirty="0"/>
              <a:t>the size ratio between the ad and the screen is </a:t>
            </a:r>
            <a:r>
              <a:rPr lang="en-US" altLang="zh-CN" sz="2800" dirty="0" smtClean="0"/>
              <a:t>required to </a:t>
            </a:r>
            <a:r>
              <a:rPr lang="en-US" altLang="zh-CN" sz="2800" dirty="0"/>
              <a:t>be </a:t>
            </a:r>
            <a:r>
              <a:rPr lang="en-US" altLang="zh-CN" sz="2800" dirty="0" smtClean="0"/>
              <a:t>reasonable, allowing </a:t>
            </a:r>
            <a:r>
              <a:rPr lang="en-US" altLang="zh-CN" sz="2800" dirty="0"/>
              <a:t>the ads to be viewed </a:t>
            </a:r>
            <a:r>
              <a:rPr lang="en-US" altLang="zh-CN" sz="2800" dirty="0" smtClean="0"/>
              <a:t>normally by users (</a:t>
            </a:r>
            <a:r>
              <a:rPr lang="en-US" altLang="zh-CN" sz="2800" dirty="0" err="1" smtClean="0"/>
              <a:t>admob</a:t>
            </a:r>
            <a:r>
              <a:rPr lang="en-US" altLang="zh-CN" sz="2800" dirty="0" smtClean="0"/>
              <a:t>, </a:t>
            </a:r>
            <a:r>
              <a:rPr lang="en-US" altLang="zh-CN" sz="2800" dirty="0" err="1" smtClean="0"/>
              <a:t>wandoujia</a:t>
            </a:r>
            <a:r>
              <a:rPr lang="en-US" altLang="zh-CN" sz="2800" dirty="0" smtClean="0"/>
              <a:t>)</a:t>
            </a:r>
          </a:p>
          <a:p>
            <a:r>
              <a:rPr lang="en-US" altLang="zh-CN" sz="3200" dirty="0" smtClean="0"/>
              <a:t>extremely </a:t>
            </a:r>
            <a:r>
              <a:rPr lang="en-US" altLang="zh-CN" sz="3200" dirty="0"/>
              <a:t>small ad </a:t>
            </a:r>
            <a:r>
              <a:rPr lang="en-US" altLang="zh-CN" sz="3200" dirty="0" smtClean="0"/>
              <a:t>sizes</a:t>
            </a:r>
          </a:p>
          <a:p>
            <a:pPr lvl="1"/>
            <a:r>
              <a:rPr lang="en-US" altLang="zh-CN" sz="2800" b="0" dirty="0" smtClean="0"/>
              <a:t>app </a:t>
            </a:r>
            <a:r>
              <a:rPr lang="en-US" altLang="zh-CN" sz="2800" b="0" dirty="0"/>
              <a:t>developers may provide the feeling of an ad-free app, </a:t>
            </a:r>
            <a:r>
              <a:rPr lang="en-US" altLang="zh-CN" sz="2800" b="0" dirty="0" smtClean="0"/>
              <a:t>however cheating </a:t>
            </a:r>
            <a:r>
              <a:rPr lang="en-US" altLang="zh-CN" sz="2800" b="0" dirty="0"/>
              <a:t>advertisers; </a:t>
            </a:r>
            <a:endParaRPr lang="en-US" altLang="zh-CN" sz="2800" b="0" dirty="0" smtClean="0"/>
          </a:p>
          <a:p>
            <a:r>
              <a:rPr lang="en-US" altLang="zh-CN" sz="3200" dirty="0" smtClean="0"/>
              <a:t>abnormally </a:t>
            </a:r>
            <a:r>
              <a:rPr lang="en-US" altLang="zh-CN" sz="3200" dirty="0"/>
              <a:t>large </a:t>
            </a:r>
            <a:r>
              <a:rPr lang="en-US" altLang="zh-CN" sz="3200" dirty="0" smtClean="0"/>
              <a:t>ad size</a:t>
            </a:r>
          </a:p>
          <a:p>
            <a:pPr lvl="1"/>
            <a:r>
              <a:rPr lang="en-US" altLang="zh-CN" sz="2800" b="0" dirty="0" smtClean="0"/>
              <a:t>attract </a:t>
            </a:r>
            <a:r>
              <a:rPr lang="en-US" altLang="zh-CN" sz="2800" b="0" dirty="0"/>
              <a:t>users’ </a:t>
            </a:r>
            <a:r>
              <a:rPr lang="en-US" altLang="zh-CN" sz="2800" b="0" dirty="0" smtClean="0"/>
              <a:t>attention (while </a:t>
            </a:r>
            <a:r>
              <a:rPr lang="en-US" altLang="zh-CN" sz="2800" b="0" dirty="0"/>
              <a:t>affecting their visual experience), or forcing them </a:t>
            </a:r>
            <a:r>
              <a:rPr lang="en-US" altLang="zh-CN" sz="2800" b="0" dirty="0" smtClean="0"/>
              <a:t>to click </a:t>
            </a:r>
            <a:r>
              <a:rPr lang="en-US" altLang="zh-CN" sz="2800" b="0" dirty="0"/>
              <a:t>on the ad in an attempt to close it.</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816678"/>
            <a:ext cx="3330229" cy="5509737"/>
          </a:xfrm>
          <a:prstGeom prst="rect">
            <a:avLst/>
          </a:prstGeom>
        </p:spPr>
      </p:pic>
      <p:sp>
        <p:nvSpPr>
          <p:cNvPr id="5" name="矩形 4"/>
          <p:cNvSpPr/>
          <p:nvPr/>
        </p:nvSpPr>
        <p:spPr>
          <a:xfrm>
            <a:off x="8546254" y="6122936"/>
            <a:ext cx="3001719" cy="461665"/>
          </a:xfrm>
          <a:prstGeom prst="rect">
            <a:avLst/>
          </a:prstGeom>
        </p:spPr>
        <p:txBody>
          <a:bodyPr wrap="none">
            <a:spAutoFit/>
          </a:bodyPr>
          <a:lstStyle/>
          <a:p>
            <a:r>
              <a:rPr lang="en-US" altLang="zh-CN" dirty="0" err="1"/>
              <a:t>com.dodur.android.golf</a:t>
            </a:r>
            <a:endParaRPr lang="zh-CN" altLang="en-US" dirty="0"/>
          </a:p>
        </p:txBody>
      </p:sp>
    </p:spTree>
    <p:extLst>
      <p:ext uri="{BB962C8B-B14F-4D97-AF65-F5344CB8AC3E}">
        <p14:creationId xmlns:p14="http://schemas.microsoft.com/office/powerpoint/2010/main" val="2692851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 Placement Fraud </a:t>
            </a:r>
            <a:r>
              <a:rPr lang="en-US" altLang="zh-CN" dirty="0" smtClean="0"/>
              <a:t>(3) </a:t>
            </a:r>
            <a:r>
              <a:rPr lang="en-US" altLang="zh-CN" dirty="0"/>
              <a:t>: Ad </a:t>
            </a:r>
            <a:r>
              <a:rPr lang="en-US" altLang="zh-CN" dirty="0" smtClean="0"/>
              <a:t>Number</a:t>
            </a:r>
            <a:endParaRPr lang="zh-CN" altLang="en-US" dirty="0"/>
          </a:p>
        </p:txBody>
      </p:sp>
      <p:sp>
        <p:nvSpPr>
          <p:cNvPr id="3" name="内容占位符 2"/>
          <p:cNvSpPr>
            <a:spLocks noGrp="1"/>
          </p:cNvSpPr>
          <p:nvPr>
            <p:ph idx="1"/>
          </p:nvPr>
        </p:nvSpPr>
        <p:spPr>
          <a:xfrm>
            <a:off x="529167" y="1362075"/>
            <a:ext cx="7548033" cy="4972050"/>
          </a:xfrm>
        </p:spPr>
        <p:txBody>
          <a:bodyPr/>
          <a:lstStyle/>
          <a:p>
            <a:r>
              <a:rPr lang="en-US" altLang="zh-CN" sz="2800" i="1" dirty="0" smtClean="0"/>
              <a:t>Policy Regulation</a:t>
            </a:r>
          </a:p>
          <a:p>
            <a:pPr lvl="1"/>
            <a:r>
              <a:rPr lang="en-US" altLang="zh-CN" sz="2800" dirty="0" smtClean="0"/>
              <a:t>the </a:t>
            </a:r>
            <a:r>
              <a:rPr lang="en-US" altLang="zh-CN" sz="2800" dirty="0"/>
              <a:t>number </a:t>
            </a:r>
            <a:r>
              <a:rPr lang="en-US" altLang="zh-CN" sz="2800" dirty="0" smtClean="0"/>
              <a:t>of ads </a:t>
            </a:r>
            <a:r>
              <a:rPr lang="en-US" altLang="zh-CN" sz="2800" dirty="0"/>
              <a:t>must remain reasonable</a:t>
            </a:r>
          </a:p>
          <a:p>
            <a:r>
              <a:rPr lang="en-US" altLang="zh-CN" sz="2800" i="1" dirty="0" smtClean="0"/>
              <a:t>Key Behavior</a:t>
            </a:r>
          </a:p>
          <a:p>
            <a:pPr lvl="1"/>
            <a:r>
              <a:rPr lang="en-US" altLang="zh-CN" sz="2400" dirty="0" smtClean="0"/>
              <a:t>Place more than 3 ad views in a UI state</a:t>
            </a:r>
            <a:endParaRPr lang="en-US" altLang="zh-CN" sz="2400" b="0" dirty="0" smtClean="0"/>
          </a:p>
          <a:p>
            <a:r>
              <a:rPr lang="en-US" altLang="zh-CN" sz="2800" b="0" dirty="0" smtClean="0"/>
              <a:t>degrading </a:t>
            </a:r>
            <a:r>
              <a:rPr lang="en-US" altLang="zh-CN" sz="2800" b="0" dirty="0"/>
              <a:t>the </a:t>
            </a:r>
            <a:r>
              <a:rPr lang="en-US" altLang="zh-CN" sz="2800" b="0" dirty="0" smtClean="0"/>
              <a:t>usage experience </a:t>
            </a:r>
            <a:r>
              <a:rPr lang="en-US" altLang="zh-CN" sz="2800" b="0" dirty="0"/>
              <a:t>of the app, and even </a:t>
            </a:r>
            <a:r>
              <a:rPr lang="en-US" altLang="zh-CN" sz="2800" b="0" dirty="0" smtClean="0"/>
              <a:t>severely </a:t>
            </a:r>
            <a:r>
              <a:rPr lang="en-US" altLang="zh-CN" sz="2800" b="0" dirty="0"/>
              <a:t>affecting the </a:t>
            </a:r>
            <a:r>
              <a:rPr lang="en-US" altLang="zh-CN" sz="2800" b="0" dirty="0" smtClean="0"/>
              <a:t>normal functionality </a:t>
            </a:r>
            <a:r>
              <a:rPr lang="en-US" altLang="zh-CN" sz="2800" b="0" dirty="0"/>
              <a:t>when ad content exceeds legitimate app content.</a:t>
            </a:r>
            <a:endParaRPr lang="zh-CN" altLang="en-US" sz="2800" dirty="0"/>
          </a:p>
        </p:txBody>
      </p:sp>
      <p:sp>
        <p:nvSpPr>
          <p:cNvPr id="4" name="矩形 3"/>
          <p:cNvSpPr/>
          <p:nvPr/>
        </p:nvSpPr>
        <p:spPr>
          <a:xfrm>
            <a:off x="7964751" y="6103292"/>
            <a:ext cx="4197752" cy="461665"/>
          </a:xfrm>
          <a:prstGeom prst="rect">
            <a:avLst/>
          </a:prstGeom>
        </p:spPr>
        <p:txBody>
          <a:bodyPr wrap="none">
            <a:spAutoFit/>
          </a:bodyPr>
          <a:lstStyle/>
          <a:p>
            <a:r>
              <a:rPr lang="en-US" altLang="zh-CN" dirty="0"/>
              <a:t>com.CrazyRunGame1.Templeqqq</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787" y="997892"/>
            <a:ext cx="3097198" cy="5105400"/>
          </a:xfrm>
          <a:prstGeom prst="rect">
            <a:avLst/>
          </a:prstGeom>
        </p:spPr>
      </p:pic>
      <p:sp>
        <p:nvSpPr>
          <p:cNvPr id="6" name="矩形 5"/>
          <p:cNvSpPr/>
          <p:nvPr/>
        </p:nvSpPr>
        <p:spPr bwMode="auto">
          <a:xfrm>
            <a:off x="8382000" y="3581400"/>
            <a:ext cx="1752600" cy="1371600"/>
          </a:xfrm>
          <a:prstGeom prst="rect">
            <a:avLst/>
          </a:prstGeom>
          <a:noFill/>
          <a:ln w="57150" cap="flat" cmpd="sng" algn="ctr">
            <a:solidFill>
              <a:srgbClr val="92D05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7" name="矩形 6"/>
          <p:cNvSpPr/>
          <p:nvPr/>
        </p:nvSpPr>
        <p:spPr bwMode="auto">
          <a:xfrm>
            <a:off x="9988172" y="3550592"/>
            <a:ext cx="1752600" cy="1371600"/>
          </a:xfrm>
          <a:prstGeom prst="rect">
            <a:avLst/>
          </a:prstGeom>
          <a:noFill/>
          <a:ln w="57150" cap="flat" cmpd="sng" algn="ctr">
            <a:solidFill>
              <a:srgbClr val="92D05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8" name="矩形 7"/>
          <p:cNvSpPr/>
          <p:nvPr/>
        </p:nvSpPr>
        <p:spPr bwMode="auto">
          <a:xfrm>
            <a:off x="8380042" y="4762500"/>
            <a:ext cx="1752600" cy="1371600"/>
          </a:xfrm>
          <a:prstGeom prst="rect">
            <a:avLst/>
          </a:prstGeom>
          <a:noFill/>
          <a:ln w="57150" cap="flat" cmpd="sng" algn="ctr">
            <a:solidFill>
              <a:srgbClr val="92D05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9" name="矩形 8"/>
          <p:cNvSpPr/>
          <p:nvPr/>
        </p:nvSpPr>
        <p:spPr bwMode="auto">
          <a:xfrm>
            <a:off x="9982200" y="4762500"/>
            <a:ext cx="1752600" cy="1371600"/>
          </a:xfrm>
          <a:prstGeom prst="rect">
            <a:avLst/>
          </a:prstGeom>
          <a:noFill/>
          <a:ln w="57150" cap="flat" cmpd="sng" algn="ctr">
            <a:solidFill>
              <a:srgbClr val="92D05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841756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 Placement Fraud </a:t>
            </a:r>
            <a:r>
              <a:rPr lang="en-US" altLang="zh-CN" dirty="0" smtClean="0"/>
              <a:t>(4) </a:t>
            </a:r>
            <a:r>
              <a:rPr lang="en-US" altLang="zh-CN" dirty="0"/>
              <a:t>: Ad </a:t>
            </a:r>
            <a:r>
              <a:rPr lang="en-US" altLang="zh-CN" dirty="0" smtClean="0"/>
              <a:t>Overlap Fraud</a:t>
            </a:r>
            <a:endParaRPr lang="zh-CN" altLang="en-US" dirty="0"/>
          </a:p>
        </p:txBody>
      </p:sp>
      <p:sp>
        <p:nvSpPr>
          <p:cNvPr id="3" name="内容占位符 2"/>
          <p:cNvSpPr>
            <a:spLocks noGrp="1"/>
          </p:cNvSpPr>
          <p:nvPr>
            <p:ph idx="1"/>
          </p:nvPr>
        </p:nvSpPr>
        <p:spPr>
          <a:xfrm>
            <a:off x="529167" y="1362075"/>
            <a:ext cx="7014633" cy="4972050"/>
          </a:xfrm>
        </p:spPr>
        <p:txBody>
          <a:bodyPr/>
          <a:lstStyle/>
          <a:p>
            <a:r>
              <a:rPr lang="en-US" altLang="zh-CN" sz="3200" b="0" dirty="0" smtClean="0"/>
              <a:t>Policy Regulation</a:t>
            </a:r>
          </a:p>
          <a:p>
            <a:pPr lvl="1"/>
            <a:r>
              <a:rPr lang="en-US" altLang="zh-CN" sz="2400" i="1" dirty="0"/>
              <a:t>Ads should not be placed in a location that covers up or hides any area that users have interest in viewing during typical interaction. Ads should not be placed in areas where users will randomly click or place their fingers on the </a:t>
            </a:r>
            <a:r>
              <a:rPr lang="en-US" altLang="zh-CN" sz="2400" i="1" dirty="0" smtClean="0"/>
              <a:t>screen</a:t>
            </a:r>
            <a:endParaRPr lang="en-US" altLang="zh-CN" sz="2400" b="0" i="1" dirty="0" smtClean="0"/>
          </a:p>
          <a:p>
            <a:r>
              <a:rPr lang="en-US" altLang="zh-CN" sz="3200" b="0" dirty="0" smtClean="0"/>
              <a:t>display ad </a:t>
            </a:r>
            <a:r>
              <a:rPr lang="en-US" altLang="zh-CN" sz="3200" b="0" dirty="0"/>
              <a:t>views on top of actionable functionality-relevant </a:t>
            </a:r>
            <a:r>
              <a:rPr lang="en-US" altLang="zh-CN" sz="3200" b="0" dirty="0" smtClean="0"/>
              <a:t>views</a:t>
            </a:r>
          </a:p>
          <a:p>
            <a:pPr lvl="1"/>
            <a:r>
              <a:rPr lang="en-US" altLang="zh-CN" sz="2800" dirty="0"/>
              <a:t>Force users into triggering undesired impressions and </a:t>
            </a:r>
            <a:r>
              <a:rPr lang="en-US" altLang="zh-CN" sz="2800" dirty="0" smtClean="0"/>
              <a:t>clicks</a:t>
            </a:r>
            <a:endParaRPr lang="zh-CN" altLang="en-US" sz="2800" dirty="0"/>
          </a:p>
        </p:txBody>
      </p:sp>
      <p:sp>
        <p:nvSpPr>
          <p:cNvPr id="4" name="矩形 3"/>
          <p:cNvSpPr/>
          <p:nvPr/>
        </p:nvSpPr>
        <p:spPr>
          <a:xfrm>
            <a:off x="8432549" y="6007192"/>
            <a:ext cx="3275256" cy="830997"/>
          </a:xfrm>
          <a:prstGeom prst="rect">
            <a:avLst/>
          </a:prstGeom>
        </p:spPr>
        <p:txBody>
          <a:bodyPr wrap="none">
            <a:spAutoFit/>
          </a:bodyPr>
          <a:lstStyle/>
          <a:p>
            <a:r>
              <a:rPr lang="en-US" altLang="zh-CN" dirty="0" err="1" smtClean="0"/>
              <a:t>com.baiwang.instasquare</a:t>
            </a:r>
            <a:endParaRPr lang="en-US" altLang="zh-CN" dirty="0" smtClean="0"/>
          </a:p>
          <a:p>
            <a:r>
              <a:rPr lang="en-US" altLang="zh-CN" dirty="0" err="1" smtClean="0"/>
              <a:t>wqkswopelavtjpbmtfvxak</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1232764"/>
            <a:ext cx="2968251" cy="4863235"/>
          </a:xfrm>
          <a:prstGeom prst="rect">
            <a:avLst/>
          </a:prstGeom>
        </p:spPr>
      </p:pic>
    </p:spTree>
    <p:extLst>
      <p:ext uri="{BB962C8B-B14F-4D97-AF65-F5344CB8AC3E}">
        <p14:creationId xmlns:p14="http://schemas.microsoft.com/office/powerpoint/2010/main" val="2515263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435678"/>
            <a:ext cx="11487375" cy="762000"/>
          </a:xfrm>
        </p:spPr>
        <p:txBody>
          <a:bodyPr/>
          <a:lstStyle/>
          <a:p>
            <a:r>
              <a:rPr lang="en-US" altLang="zh-CN" dirty="0"/>
              <a:t>Dynamic Interaction </a:t>
            </a:r>
            <a:r>
              <a:rPr lang="en-US" altLang="zh-CN" dirty="0" smtClean="0"/>
              <a:t>Frauds (1) </a:t>
            </a:r>
            <a:r>
              <a:rPr lang="en-US" altLang="zh-CN" dirty="0"/>
              <a:t>- Interaction Ad fraud</a:t>
            </a:r>
            <a:endParaRPr lang="zh-CN" altLang="en-US" dirty="0"/>
          </a:p>
        </p:txBody>
      </p:sp>
      <p:sp>
        <p:nvSpPr>
          <p:cNvPr id="3" name="内容占位符 2"/>
          <p:cNvSpPr>
            <a:spLocks noGrp="1"/>
          </p:cNvSpPr>
          <p:nvPr>
            <p:ph idx="1"/>
          </p:nvPr>
        </p:nvSpPr>
        <p:spPr>
          <a:xfrm>
            <a:off x="529167" y="1362075"/>
            <a:ext cx="5795433" cy="4972050"/>
          </a:xfrm>
        </p:spPr>
        <p:txBody>
          <a:bodyPr/>
          <a:lstStyle/>
          <a:p>
            <a:r>
              <a:rPr lang="en-US" altLang="zh-CN" sz="2800" dirty="0" smtClean="0"/>
              <a:t>Ad </a:t>
            </a:r>
            <a:r>
              <a:rPr lang="en-US" altLang="zh-CN" sz="2800" dirty="0"/>
              <a:t>views are placed when </a:t>
            </a:r>
            <a:r>
              <a:rPr lang="en-US" altLang="zh-CN" sz="2800" dirty="0" smtClean="0"/>
              <a:t>transitioning between </a:t>
            </a:r>
            <a:r>
              <a:rPr lang="en-US" altLang="zh-CN" sz="2800" dirty="0"/>
              <a:t>UI </a:t>
            </a:r>
            <a:r>
              <a:rPr lang="en-US" altLang="zh-CN" sz="2800" dirty="0" smtClean="0"/>
              <a:t>states</a:t>
            </a:r>
          </a:p>
          <a:p>
            <a:pPr lvl="1"/>
            <a:r>
              <a:rPr lang="en-US" altLang="zh-CN" sz="2400" dirty="0" smtClean="0"/>
              <a:t>frauds </a:t>
            </a:r>
            <a:r>
              <a:rPr lang="en-US" altLang="zh-CN" sz="2400" dirty="0"/>
              <a:t>can be performed by </a:t>
            </a:r>
            <a:r>
              <a:rPr lang="en-US" altLang="zh-CN" sz="2400" dirty="0" smtClean="0"/>
              <a:t>placing ad views early </a:t>
            </a:r>
            <a:r>
              <a:rPr lang="en-US" altLang="zh-CN" sz="2400" dirty="0"/>
              <a:t>on app load or when exiting </a:t>
            </a:r>
            <a:r>
              <a:rPr lang="en-US" altLang="zh-CN" sz="2400" dirty="0" smtClean="0"/>
              <a:t>apps</a:t>
            </a:r>
          </a:p>
          <a:p>
            <a:pPr lvl="1"/>
            <a:r>
              <a:rPr lang="en-US" altLang="zh-CN" sz="2400" dirty="0" smtClean="0"/>
              <a:t>trick </a:t>
            </a:r>
            <a:r>
              <a:rPr lang="en-US" altLang="zh-CN" sz="2400" dirty="0"/>
              <a:t>users into accidental clicks since interaction </a:t>
            </a:r>
            <a:r>
              <a:rPr lang="en-US" altLang="zh-CN" sz="2400" dirty="0" smtClean="0"/>
              <a:t>with the </a:t>
            </a:r>
            <a:r>
              <a:rPr lang="en-US" altLang="zh-CN" sz="2400" dirty="0"/>
              <a:t>app/device is highly probable at these times</a:t>
            </a:r>
            <a:endParaRPr lang="zh-CN" altLang="en-US" sz="2400" dirty="0"/>
          </a:p>
        </p:txBody>
      </p:sp>
      <p:sp>
        <p:nvSpPr>
          <p:cNvPr id="4" name="矩形 3"/>
          <p:cNvSpPr/>
          <p:nvPr/>
        </p:nvSpPr>
        <p:spPr>
          <a:xfrm>
            <a:off x="7593826" y="6079538"/>
            <a:ext cx="4047903" cy="461665"/>
          </a:xfrm>
          <a:prstGeom prst="rect">
            <a:avLst/>
          </a:prstGeom>
        </p:spPr>
        <p:txBody>
          <a:bodyPr wrap="none">
            <a:spAutoFit/>
          </a:bodyPr>
          <a:lstStyle/>
          <a:p>
            <a:r>
              <a:rPr lang="en-US" altLang="zh-CN" dirty="0" err="1" smtClean="0"/>
              <a:t>com.android.yatree.taijiaomusic</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703" y="1197678"/>
            <a:ext cx="2920148" cy="4881860"/>
          </a:xfrm>
          <a:prstGeom prst="rect">
            <a:avLst/>
          </a:prstGeom>
        </p:spPr>
      </p:pic>
    </p:spTree>
    <p:extLst>
      <p:ext uri="{BB962C8B-B14F-4D97-AF65-F5344CB8AC3E}">
        <p14:creationId xmlns:p14="http://schemas.microsoft.com/office/powerpoint/2010/main" val="1899360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435678"/>
            <a:ext cx="11411175" cy="762000"/>
          </a:xfrm>
        </p:spPr>
        <p:txBody>
          <a:bodyPr/>
          <a:lstStyle/>
          <a:p>
            <a:r>
              <a:rPr lang="en-US" altLang="zh-CN" dirty="0"/>
              <a:t>Dynamic Interaction Frauds </a:t>
            </a:r>
            <a:r>
              <a:rPr lang="en-US" altLang="zh-CN" dirty="0" smtClean="0"/>
              <a:t>(2) </a:t>
            </a:r>
            <a:r>
              <a:rPr lang="en-US" altLang="zh-CN" dirty="0"/>
              <a:t>- Drive-by download </a:t>
            </a:r>
            <a:r>
              <a:rPr lang="en-US" altLang="zh-CN" dirty="0" smtClean="0"/>
              <a:t>fraud</a:t>
            </a:r>
            <a:endParaRPr lang="zh-CN" altLang="en-US" dirty="0"/>
          </a:p>
        </p:txBody>
      </p:sp>
      <p:sp>
        <p:nvSpPr>
          <p:cNvPr id="3" name="内容占位符 2"/>
          <p:cNvSpPr>
            <a:spLocks noGrp="1"/>
          </p:cNvSpPr>
          <p:nvPr>
            <p:ph idx="1"/>
          </p:nvPr>
        </p:nvSpPr>
        <p:spPr>
          <a:xfrm>
            <a:off x="529167" y="1362075"/>
            <a:ext cx="5795433" cy="4972050"/>
          </a:xfrm>
        </p:spPr>
        <p:txBody>
          <a:bodyPr/>
          <a:lstStyle/>
          <a:p>
            <a:r>
              <a:rPr lang="en-US" altLang="zh-CN" sz="2800" b="0" dirty="0"/>
              <a:t>T</a:t>
            </a:r>
            <a:r>
              <a:rPr lang="en-US" altLang="zh-CN" sz="2800" b="0" dirty="0" smtClean="0"/>
              <a:t>riggering </a:t>
            </a:r>
            <a:r>
              <a:rPr lang="en-US" altLang="zh-CN" sz="2800" b="0" dirty="0"/>
              <a:t>unintentional downloads </a:t>
            </a:r>
            <a:r>
              <a:rPr lang="en-US" altLang="zh-CN" sz="2800" b="0" dirty="0" smtClean="0"/>
              <a:t>when </a:t>
            </a:r>
            <a:r>
              <a:rPr lang="en-US" altLang="zh-CN" sz="2800" b="0" dirty="0"/>
              <a:t>the ad view is clicked </a:t>
            </a:r>
            <a:r>
              <a:rPr lang="en-US" altLang="zh-CN" sz="2800" b="0" dirty="0" smtClean="0"/>
              <a:t>on</a:t>
            </a:r>
          </a:p>
          <a:p>
            <a:r>
              <a:rPr lang="en-US" altLang="zh-CN" sz="2800" b="0" dirty="0" smtClean="0"/>
              <a:t>Heavily impacts </a:t>
            </a:r>
            <a:r>
              <a:rPr lang="en-US" altLang="zh-CN" sz="2800" b="0" dirty="0"/>
              <a:t>user experience, and in most cases, </a:t>
            </a:r>
            <a:r>
              <a:rPr lang="en-US" altLang="zh-CN" sz="2800" b="0" dirty="0" smtClean="0"/>
              <a:t>drive-by downloads </a:t>
            </a:r>
            <a:r>
              <a:rPr lang="en-US" altLang="zh-CN" sz="2800" b="0" dirty="0"/>
              <a:t>cannot even be readily cancelled.</a:t>
            </a:r>
            <a:endParaRPr lang="zh-CN" altLang="en-US" sz="2800" dirty="0"/>
          </a:p>
        </p:txBody>
      </p:sp>
      <p:sp>
        <p:nvSpPr>
          <p:cNvPr id="4" name="矩形 3"/>
          <p:cNvSpPr/>
          <p:nvPr/>
        </p:nvSpPr>
        <p:spPr>
          <a:xfrm>
            <a:off x="7584980" y="6334125"/>
            <a:ext cx="3650358" cy="461665"/>
          </a:xfrm>
          <a:prstGeom prst="rect">
            <a:avLst/>
          </a:prstGeom>
        </p:spPr>
        <p:txBody>
          <a:bodyPr wrap="none">
            <a:spAutoFit/>
          </a:bodyPr>
          <a:lstStyle/>
          <a:p>
            <a:r>
              <a:rPr lang="en-US" altLang="zh-CN" dirty="0" err="1"/>
              <a:t>com.bugunsoft.BUZZPlayers</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565" y="1135804"/>
            <a:ext cx="3157189" cy="5198321"/>
          </a:xfrm>
          <a:prstGeom prst="rect">
            <a:avLst/>
          </a:prstGeom>
        </p:spPr>
      </p:pic>
    </p:spTree>
    <p:extLst>
      <p:ext uri="{BB962C8B-B14F-4D97-AF65-F5344CB8AC3E}">
        <p14:creationId xmlns:p14="http://schemas.microsoft.com/office/powerpoint/2010/main" val="3723195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Interaction Frauds </a:t>
            </a:r>
            <a:r>
              <a:rPr lang="en-US" altLang="zh-CN" dirty="0" smtClean="0"/>
              <a:t>(3) – Outside Ad Fraud</a:t>
            </a:r>
            <a:endParaRPr lang="zh-CN" altLang="en-US" dirty="0"/>
          </a:p>
        </p:txBody>
      </p:sp>
      <p:sp>
        <p:nvSpPr>
          <p:cNvPr id="3" name="内容占位符 2"/>
          <p:cNvSpPr>
            <a:spLocks noGrp="1"/>
          </p:cNvSpPr>
          <p:nvPr>
            <p:ph idx="1"/>
          </p:nvPr>
        </p:nvSpPr>
        <p:spPr>
          <a:xfrm>
            <a:off x="529167" y="1362075"/>
            <a:ext cx="5871633" cy="4972050"/>
          </a:xfrm>
        </p:spPr>
        <p:txBody>
          <a:bodyPr/>
          <a:lstStyle/>
          <a:p>
            <a:r>
              <a:rPr lang="en-US" altLang="zh-CN" sz="2800" b="0" dirty="0"/>
              <a:t>Ads should not be placed in </a:t>
            </a:r>
            <a:r>
              <a:rPr lang="en-US" altLang="zh-CN" sz="2800" b="0" dirty="0" smtClean="0"/>
              <a:t>apps that </a:t>
            </a:r>
            <a:r>
              <a:rPr lang="en-US" altLang="zh-CN" sz="2800" b="0" dirty="0"/>
              <a:t>are running in the </a:t>
            </a:r>
            <a:r>
              <a:rPr lang="en-US" altLang="zh-CN" sz="2800" b="0" dirty="0" smtClean="0"/>
              <a:t>background of </a:t>
            </a:r>
            <a:r>
              <a:rPr lang="en-US" altLang="zh-CN" sz="2800" b="0" dirty="0"/>
              <a:t>the device or outside of the app environment</a:t>
            </a:r>
            <a:endParaRPr lang="zh-CN" altLang="en-US" sz="2800" b="0" dirty="0"/>
          </a:p>
        </p:txBody>
      </p:sp>
      <p:sp>
        <p:nvSpPr>
          <p:cNvPr id="4" name="矩形 3"/>
          <p:cNvSpPr/>
          <p:nvPr/>
        </p:nvSpPr>
        <p:spPr>
          <a:xfrm>
            <a:off x="8834204" y="6407221"/>
            <a:ext cx="2204450" cy="461665"/>
          </a:xfrm>
          <a:prstGeom prst="rect">
            <a:avLst/>
          </a:prstGeom>
        </p:spPr>
        <p:txBody>
          <a:bodyPr wrap="none">
            <a:spAutoFit/>
          </a:bodyPr>
          <a:lstStyle/>
          <a:p>
            <a:r>
              <a:rPr lang="en-US" altLang="zh-CN" dirty="0" err="1"/>
              <a:t>com.ChangStory</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912" y="1122175"/>
            <a:ext cx="3147034" cy="5181600"/>
          </a:xfrm>
          <a:prstGeom prst="rect">
            <a:avLst/>
          </a:prstGeom>
        </p:spPr>
      </p:pic>
    </p:spTree>
    <p:extLst>
      <p:ext uri="{BB962C8B-B14F-4D97-AF65-F5344CB8AC3E}">
        <p14:creationId xmlns:p14="http://schemas.microsoft.com/office/powerpoint/2010/main" val="800763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Interaction Frauds </a:t>
            </a:r>
            <a:r>
              <a:rPr lang="en-US" altLang="zh-CN" dirty="0" smtClean="0"/>
              <a:t>(4) </a:t>
            </a:r>
            <a:r>
              <a:rPr lang="en-US" altLang="zh-CN" dirty="0"/>
              <a:t>– </a:t>
            </a:r>
            <a:r>
              <a:rPr lang="en-US" altLang="zh-CN" dirty="0" smtClean="0"/>
              <a:t>Frequent </a:t>
            </a:r>
            <a:r>
              <a:rPr lang="en-US" altLang="zh-CN" dirty="0"/>
              <a:t>Ad Fraud</a:t>
            </a:r>
            <a:endParaRPr lang="zh-CN" altLang="en-US" dirty="0"/>
          </a:p>
        </p:txBody>
      </p:sp>
      <p:sp>
        <p:nvSpPr>
          <p:cNvPr id="3" name="内容占位符 2"/>
          <p:cNvSpPr>
            <a:spLocks noGrp="1"/>
          </p:cNvSpPr>
          <p:nvPr>
            <p:ph idx="1"/>
          </p:nvPr>
        </p:nvSpPr>
        <p:spPr>
          <a:xfrm>
            <a:off x="529167" y="1362075"/>
            <a:ext cx="6481233" cy="4972050"/>
          </a:xfrm>
        </p:spPr>
        <p:txBody>
          <a:bodyPr/>
          <a:lstStyle/>
          <a:p>
            <a:r>
              <a:rPr lang="en-US" altLang="zh-CN" sz="2800" b="0" dirty="0"/>
              <a:t>developers may implement fraudulent tactics </a:t>
            </a:r>
            <a:r>
              <a:rPr lang="en-US" altLang="zh-CN" sz="2800" b="0" dirty="0" smtClean="0"/>
              <a:t>by displaying </a:t>
            </a:r>
            <a:r>
              <a:rPr lang="en-US" altLang="zh-CN" sz="2800" b="0" dirty="0"/>
              <a:t>interstitial ads every time the user performs a </a:t>
            </a:r>
            <a:r>
              <a:rPr lang="en-US" altLang="zh-CN" sz="2800" b="0" dirty="0" smtClean="0"/>
              <a:t>click on </a:t>
            </a:r>
            <a:r>
              <a:rPr lang="en-US" altLang="zh-CN" sz="2800" b="0" dirty="0"/>
              <a:t>the app’s core </a:t>
            </a:r>
            <a:r>
              <a:rPr lang="en-US" altLang="zh-CN" sz="2800" b="0" dirty="0" smtClean="0"/>
              <a:t>content</a:t>
            </a:r>
            <a:endParaRPr lang="zh-CN" altLang="en-US" sz="2800" dirty="0"/>
          </a:p>
        </p:txBody>
      </p:sp>
      <p:sp>
        <p:nvSpPr>
          <p:cNvPr id="4" name="矩形 3"/>
          <p:cNvSpPr/>
          <p:nvPr/>
        </p:nvSpPr>
        <p:spPr>
          <a:xfrm>
            <a:off x="7850774" y="6036857"/>
            <a:ext cx="3736920" cy="461665"/>
          </a:xfrm>
          <a:prstGeom prst="rect">
            <a:avLst/>
          </a:prstGeom>
        </p:spPr>
        <p:txBody>
          <a:bodyPr wrap="none">
            <a:spAutoFit/>
          </a:bodyPr>
          <a:lstStyle/>
          <a:p>
            <a:r>
              <a:rPr lang="en-US" altLang="zh-CN" dirty="0" err="1"/>
              <a:t>com.fitness.gym.tips.besttips</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664" y="1332504"/>
            <a:ext cx="2875140" cy="4733925"/>
          </a:xfrm>
          <a:prstGeom prst="rect">
            <a:avLst/>
          </a:prstGeom>
        </p:spPr>
      </p:pic>
    </p:spTree>
    <p:extLst>
      <p:ext uri="{BB962C8B-B14F-4D97-AF65-F5344CB8AC3E}">
        <p14:creationId xmlns:p14="http://schemas.microsoft.com/office/powerpoint/2010/main" val="3064016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Mobile apps are increasingly popular</a:t>
            </a:r>
            <a:endParaRPr lang="zh-CN" altLang="en-US" sz="4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58" y="1220089"/>
            <a:ext cx="6253503" cy="4628747"/>
          </a:xfrm>
          <a:prstGeom prst="rect">
            <a:avLst/>
          </a:prstGeom>
        </p:spPr>
      </p:pic>
      <p:sp>
        <p:nvSpPr>
          <p:cNvPr id="6" name="矩形 5"/>
          <p:cNvSpPr/>
          <p:nvPr/>
        </p:nvSpPr>
        <p:spPr bwMode="auto">
          <a:xfrm>
            <a:off x="5537420" y="1197678"/>
            <a:ext cx="1547062" cy="478722"/>
          </a:xfrm>
          <a:prstGeom prst="rect">
            <a:avLst/>
          </a:prstGeom>
          <a:solidFill>
            <a:schemeClr val="bg1"/>
          </a:solidFill>
          <a:ln w="254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8" name="文本框 7"/>
          <p:cNvSpPr txBox="1"/>
          <p:nvPr/>
        </p:nvSpPr>
        <p:spPr>
          <a:xfrm>
            <a:off x="564298" y="5834122"/>
            <a:ext cx="5943600" cy="954107"/>
          </a:xfrm>
          <a:prstGeom prst="rect">
            <a:avLst/>
          </a:prstGeom>
          <a:noFill/>
        </p:spPr>
        <p:txBody>
          <a:bodyPr wrap="square" rtlCol="0">
            <a:spAutoFit/>
          </a:bodyPr>
          <a:lstStyle/>
          <a:p>
            <a:r>
              <a:rPr lang="en-US" altLang="zh-CN" sz="2800" dirty="0" smtClean="0">
                <a:latin typeface="Calibri" pitchFamily="34" charset="0"/>
              </a:rPr>
              <a:t>The Number of Apps in Google Play has surpassed the 3.6M mark in 2018</a:t>
            </a:r>
            <a:endParaRPr lang="zh-CN" altLang="en-US" sz="2800" dirty="0" smtClean="0">
              <a:latin typeface="Calibri" pitchFamily="34" charset="0"/>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969" y="1839445"/>
            <a:ext cx="5426508" cy="3298122"/>
          </a:xfrm>
          <a:prstGeom prst="rect">
            <a:avLst/>
          </a:prstGeom>
        </p:spPr>
      </p:pic>
      <p:sp>
        <p:nvSpPr>
          <p:cNvPr id="10" name="文本框 9"/>
          <p:cNvSpPr txBox="1"/>
          <p:nvPr/>
        </p:nvSpPr>
        <p:spPr>
          <a:xfrm>
            <a:off x="6489969" y="5482286"/>
            <a:ext cx="5943600" cy="523220"/>
          </a:xfrm>
          <a:prstGeom prst="rect">
            <a:avLst/>
          </a:prstGeom>
          <a:noFill/>
        </p:spPr>
        <p:txBody>
          <a:bodyPr wrap="square" rtlCol="0">
            <a:spAutoFit/>
          </a:bodyPr>
          <a:lstStyle/>
          <a:p>
            <a:r>
              <a:rPr lang="en-US" altLang="zh-CN" sz="2800" dirty="0">
                <a:latin typeface="Calibri" pitchFamily="34" charset="0"/>
              </a:rPr>
              <a:t>More than </a:t>
            </a:r>
            <a:r>
              <a:rPr lang="en-US" altLang="zh-CN" sz="2800" dirty="0" smtClean="0">
                <a:latin typeface="Calibri" pitchFamily="34" charset="0"/>
              </a:rPr>
              <a:t>90% </a:t>
            </a:r>
            <a:r>
              <a:rPr lang="en-US" altLang="zh-CN" sz="2800" dirty="0">
                <a:latin typeface="Calibri" pitchFamily="34" charset="0"/>
              </a:rPr>
              <a:t>of the apps are free</a:t>
            </a:r>
            <a:endParaRPr lang="zh-CN" altLang="en-US" sz="2800" dirty="0" smtClean="0">
              <a:latin typeface="Calibri" pitchFamily="34" charset="0"/>
            </a:endParaRPr>
          </a:p>
        </p:txBody>
      </p:sp>
      <p:sp>
        <p:nvSpPr>
          <p:cNvPr id="11" name="文本框 10"/>
          <p:cNvSpPr txBox="1"/>
          <p:nvPr/>
        </p:nvSpPr>
        <p:spPr>
          <a:xfrm>
            <a:off x="7076830" y="6350226"/>
            <a:ext cx="5426508" cy="400110"/>
          </a:xfrm>
          <a:prstGeom prst="rect">
            <a:avLst/>
          </a:prstGeom>
          <a:noFill/>
        </p:spPr>
        <p:txBody>
          <a:bodyPr wrap="square" rtlCol="0">
            <a:spAutoFit/>
          </a:bodyPr>
          <a:lstStyle/>
          <a:p>
            <a:r>
              <a:rPr lang="en-US" altLang="zh-CN" sz="2000" b="0" smtClean="0">
                <a:latin typeface="Calibri" pitchFamily="34" charset="0"/>
              </a:rPr>
              <a:t>*data from https://www.appbrain.com/stats/</a:t>
            </a:r>
            <a:endParaRPr lang="zh-CN" altLang="en-US" sz="2000" b="0" dirty="0" smtClean="0">
              <a:latin typeface="Calibri" pitchFamily="34" charset="0"/>
            </a:endParaRPr>
          </a:p>
        </p:txBody>
      </p:sp>
    </p:spTree>
    <p:extLst>
      <p:ext uri="{BB962C8B-B14F-4D97-AF65-F5344CB8AC3E}">
        <p14:creationId xmlns:p14="http://schemas.microsoft.com/office/powerpoint/2010/main" val="1250326969"/>
      </p:ext>
    </p:extLst>
  </p:cSld>
  <p:clrMapOvr>
    <a:masterClrMapping/>
  </p:clrMapOvr>
  <mc:AlternateContent xmlns:mc="http://schemas.openxmlformats.org/markup-compatibility/2006" xmlns:p14="http://schemas.microsoft.com/office/powerpoint/2010/main">
    <mc:Choice Requires="p14">
      <p:transition spd="slow" p14:dur="2000" advTm="21100"/>
    </mc:Choice>
    <mc:Fallback xmlns="">
      <p:transition spd="slow" advTm="211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435678"/>
            <a:ext cx="10801575" cy="762000"/>
          </a:xfrm>
        </p:spPr>
        <p:txBody>
          <a:bodyPr/>
          <a:lstStyle/>
          <a:p>
            <a:r>
              <a:rPr lang="en-US" altLang="zh-CN" dirty="0"/>
              <a:t>Dynamic Interaction Frauds </a:t>
            </a:r>
            <a:r>
              <a:rPr lang="en-US" altLang="zh-CN" dirty="0" smtClean="0"/>
              <a:t>(5) </a:t>
            </a:r>
            <a:r>
              <a:rPr lang="en-US" altLang="zh-CN" dirty="0"/>
              <a:t>– </a:t>
            </a:r>
            <a:r>
              <a:rPr lang="en-US" altLang="zh-CN" dirty="0" smtClean="0"/>
              <a:t>Non-content </a:t>
            </a:r>
            <a:r>
              <a:rPr lang="en-US" altLang="zh-CN" dirty="0"/>
              <a:t>Ad Fraud</a:t>
            </a:r>
            <a:endParaRPr lang="zh-CN" altLang="en-US" dirty="0"/>
          </a:p>
        </p:txBody>
      </p:sp>
      <p:sp>
        <p:nvSpPr>
          <p:cNvPr id="3" name="内容占位符 2"/>
          <p:cNvSpPr>
            <a:spLocks noGrp="1"/>
          </p:cNvSpPr>
          <p:nvPr>
            <p:ph idx="1"/>
          </p:nvPr>
        </p:nvSpPr>
        <p:spPr>
          <a:xfrm>
            <a:off x="529167" y="1362075"/>
            <a:ext cx="6709833" cy="4972050"/>
          </a:xfrm>
        </p:spPr>
        <p:txBody>
          <a:bodyPr/>
          <a:lstStyle/>
          <a:p>
            <a:r>
              <a:rPr lang="en-US" altLang="zh-CN" sz="2800" b="0" dirty="0"/>
              <a:t>Publishers are not permitted to place ads on any </a:t>
            </a:r>
            <a:r>
              <a:rPr lang="en-US" altLang="zh-CN" sz="2800" b="0" dirty="0" smtClean="0"/>
              <a:t>non-content-based pages </a:t>
            </a:r>
            <a:r>
              <a:rPr lang="en-US" altLang="zh-CN" sz="2800" b="0" dirty="0"/>
              <a:t>such as thank you, error, log in, or exit </a:t>
            </a:r>
            <a:r>
              <a:rPr lang="en-US" altLang="zh-CN" sz="2800" b="0" dirty="0" smtClean="0"/>
              <a:t>screens</a:t>
            </a:r>
          </a:p>
          <a:p>
            <a:r>
              <a:rPr lang="en-US" altLang="zh-CN" sz="2800" b="0" dirty="0"/>
              <a:t>Ads on these types of UI states can </a:t>
            </a:r>
            <a:r>
              <a:rPr lang="en-US" altLang="zh-CN" sz="2800" b="0" dirty="0" smtClean="0"/>
              <a:t>confuse a </a:t>
            </a:r>
            <a:r>
              <a:rPr lang="en-US" altLang="zh-CN" sz="2800" b="0" dirty="0"/>
              <a:t>user into thinking that the ads are real app content</a:t>
            </a:r>
            <a:endParaRPr lang="zh-CN" altLang="en-US" sz="2800" b="0" dirty="0"/>
          </a:p>
        </p:txBody>
      </p:sp>
      <p:sp>
        <p:nvSpPr>
          <p:cNvPr id="4" name="矩形 3"/>
          <p:cNvSpPr/>
          <p:nvPr/>
        </p:nvSpPr>
        <p:spPr>
          <a:xfrm>
            <a:off x="8449922" y="6226878"/>
            <a:ext cx="2627642" cy="461665"/>
          </a:xfrm>
          <a:prstGeom prst="rect">
            <a:avLst/>
          </a:prstGeom>
        </p:spPr>
        <p:txBody>
          <a:bodyPr wrap="none">
            <a:spAutoFit/>
          </a:bodyPr>
          <a:lstStyle/>
          <a:p>
            <a:r>
              <a:rPr lang="en-US" altLang="zh-CN" dirty="0" err="1"/>
              <a:t>com.pageplusstatus</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262" y="1197678"/>
            <a:ext cx="3054474" cy="5029200"/>
          </a:xfrm>
          <a:prstGeom prst="rect">
            <a:avLst/>
          </a:prstGeom>
        </p:spPr>
      </p:pic>
    </p:spTree>
    <p:extLst>
      <p:ext uri="{BB962C8B-B14F-4D97-AF65-F5344CB8AC3E}">
        <p14:creationId xmlns:p14="http://schemas.microsoft.com/office/powerpoint/2010/main" val="1036289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Automated Ad Fraud Detection</a:t>
            </a:r>
            <a:endParaRPr lang="zh-CN" altLang="en-US" dirty="0"/>
          </a:p>
        </p:txBody>
      </p:sp>
      <p:sp>
        <p:nvSpPr>
          <p:cNvPr id="3" name="内容占位符 2"/>
          <p:cNvSpPr>
            <a:spLocks noGrp="1"/>
          </p:cNvSpPr>
          <p:nvPr>
            <p:ph idx="1"/>
          </p:nvPr>
        </p:nvSpPr>
        <p:spPr>
          <a:xfrm>
            <a:off x="529166" y="1362075"/>
            <a:ext cx="11434234" cy="3590925"/>
          </a:xfrm>
        </p:spPr>
        <p:txBody>
          <a:bodyPr/>
          <a:lstStyle/>
          <a:p>
            <a:r>
              <a:rPr lang="en-US" altLang="zh-CN" sz="3200" dirty="0" smtClean="0"/>
              <a:t>Challenges</a:t>
            </a:r>
          </a:p>
          <a:p>
            <a:pPr lvl="1"/>
            <a:r>
              <a:rPr lang="en-US" altLang="zh-CN" sz="2800" dirty="0"/>
              <a:t>Dynamically exercising ad views in a UI </a:t>
            </a:r>
            <a:r>
              <a:rPr lang="en-US" altLang="zh-CN" sz="2800" dirty="0" smtClean="0"/>
              <a:t>state</a:t>
            </a:r>
          </a:p>
          <a:p>
            <a:pPr lvl="1"/>
            <a:r>
              <a:rPr lang="en-US" altLang="zh-CN" sz="2800" dirty="0" smtClean="0"/>
              <a:t>Automatically </a:t>
            </a:r>
            <a:r>
              <a:rPr lang="en-US" altLang="zh-CN" sz="2800" dirty="0"/>
              <a:t>distinguishing ad views among other </a:t>
            </a:r>
            <a:r>
              <a:rPr lang="en-US" altLang="zh-CN" sz="2800" dirty="0" smtClean="0"/>
              <a:t>views</a:t>
            </a:r>
          </a:p>
        </p:txBody>
      </p:sp>
      <p:sp>
        <p:nvSpPr>
          <p:cNvPr id="4" name="内容占位符 2"/>
          <p:cNvSpPr txBox="1">
            <a:spLocks/>
          </p:cNvSpPr>
          <p:nvPr/>
        </p:nvSpPr>
        <p:spPr bwMode="auto">
          <a:xfrm>
            <a:off x="529166" y="3505200"/>
            <a:ext cx="10528300" cy="19692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sz="3200" kern="0" dirty="0" smtClean="0"/>
              <a:t>Key Techniques</a:t>
            </a:r>
          </a:p>
          <a:p>
            <a:pPr lvl="1"/>
            <a:r>
              <a:rPr lang="en-US" altLang="zh-CN" sz="2800" b="0" kern="0" dirty="0" smtClean="0"/>
              <a:t>Transition graph-based UI </a:t>
            </a:r>
            <a:r>
              <a:rPr lang="en-US" altLang="zh-CN" sz="2800" b="0" kern="0" dirty="0" smtClean="0"/>
              <a:t>exploration</a:t>
            </a:r>
          </a:p>
          <a:p>
            <a:pPr lvl="1"/>
            <a:r>
              <a:rPr lang="en-US" altLang="zh-CN" sz="2800" b="0" kern="0" dirty="0" smtClean="0"/>
              <a:t>Call-stack and feature-based Ad view Detection</a:t>
            </a:r>
            <a:endParaRPr lang="en-US" altLang="zh-CN" sz="2800" b="0" kern="0" dirty="0" smtClean="0"/>
          </a:p>
          <a:p>
            <a:pPr lvl="1"/>
            <a:r>
              <a:rPr lang="en-US" altLang="zh-CN" sz="2800" b="0" kern="0" dirty="0" smtClean="0"/>
              <a:t>Heuristics-supported ad fraud detection</a:t>
            </a:r>
            <a:endParaRPr lang="zh-CN" altLang="en-US" sz="2800" b="0" kern="0" dirty="0"/>
          </a:p>
        </p:txBody>
      </p:sp>
    </p:spTree>
    <p:extLst>
      <p:ext uri="{BB962C8B-B14F-4D97-AF65-F5344CB8AC3E}">
        <p14:creationId xmlns:p14="http://schemas.microsoft.com/office/powerpoint/2010/main" val="25825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349454"/>
            <a:ext cx="10725375" cy="762000"/>
          </a:xfrm>
        </p:spPr>
        <p:txBody>
          <a:bodyPr/>
          <a:lstStyle/>
          <a:p>
            <a:r>
              <a:rPr lang="en-US" altLang="zh-CN" dirty="0" smtClean="0"/>
              <a:t>FraudDroid</a:t>
            </a:r>
            <a:r>
              <a:rPr lang="en-US" altLang="zh-CN" dirty="0"/>
              <a:t>: </a:t>
            </a:r>
            <a:r>
              <a:rPr lang="en-US" altLang="zh-CN" dirty="0" smtClean="0"/>
              <a:t>Automated Mobile </a:t>
            </a:r>
            <a:r>
              <a:rPr lang="en-US" altLang="zh-CN" dirty="0"/>
              <a:t>Ad </a:t>
            </a:r>
            <a:r>
              <a:rPr lang="en-US" altLang="zh-CN" dirty="0" smtClean="0"/>
              <a:t>Fraud Detection</a:t>
            </a:r>
            <a:endParaRPr lang="zh-CN" altLang="en-US" dirty="0"/>
          </a:p>
        </p:txBody>
      </p:sp>
      <p:sp>
        <p:nvSpPr>
          <p:cNvPr id="3" name="内容占位符 2"/>
          <p:cNvSpPr>
            <a:spLocks noGrp="1"/>
          </p:cNvSpPr>
          <p:nvPr>
            <p:ph idx="1"/>
          </p:nvPr>
        </p:nvSpPr>
        <p:spPr>
          <a:xfrm>
            <a:off x="525702" y="4932480"/>
            <a:ext cx="11053233" cy="1849319"/>
          </a:xfrm>
        </p:spPr>
        <p:txBody>
          <a:bodyPr/>
          <a:lstStyle/>
          <a:p>
            <a:r>
              <a:rPr lang="en-US" altLang="zh-CN" dirty="0" err="1" smtClean="0">
                <a:solidFill>
                  <a:srgbClr val="C00000"/>
                </a:solidFill>
              </a:rPr>
              <a:t>AdRadar</a:t>
            </a:r>
            <a:r>
              <a:rPr lang="en-US" altLang="zh-CN" dirty="0">
                <a:solidFill>
                  <a:srgbClr val="C00000"/>
                </a:solidFill>
              </a:rPr>
              <a:t>: </a:t>
            </a:r>
            <a:r>
              <a:rPr lang="en-US" altLang="zh-CN" dirty="0"/>
              <a:t>identify apps </a:t>
            </a:r>
            <a:r>
              <a:rPr lang="en-US" altLang="zh-CN" dirty="0" smtClean="0"/>
              <a:t>that embed </a:t>
            </a:r>
            <a:r>
              <a:rPr lang="en-US" altLang="zh-CN" dirty="0"/>
              <a:t>ad libraries</a:t>
            </a:r>
            <a:endParaRPr lang="en-US" altLang="zh-CN" dirty="0" smtClean="0"/>
          </a:p>
          <a:p>
            <a:r>
              <a:rPr lang="en-US" altLang="zh-CN" dirty="0" err="1" smtClean="0">
                <a:solidFill>
                  <a:srgbClr val="C00000"/>
                </a:solidFill>
              </a:rPr>
              <a:t>FraudBot</a:t>
            </a:r>
            <a:r>
              <a:rPr lang="en-US" altLang="zh-CN" dirty="0">
                <a:solidFill>
                  <a:srgbClr val="C00000"/>
                </a:solidFill>
              </a:rPr>
              <a:t>: </a:t>
            </a:r>
            <a:r>
              <a:rPr lang="en-US" altLang="zh-CN" dirty="0"/>
              <a:t>collect UI information and generate the UI </a:t>
            </a:r>
            <a:r>
              <a:rPr lang="en-US" altLang="zh-CN" dirty="0" smtClean="0"/>
              <a:t>transition graph at runtime</a:t>
            </a:r>
          </a:p>
          <a:p>
            <a:r>
              <a:rPr lang="en-US" altLang="zh-CN" dirty="0" err="1" smtClean="0">
                <a:solidFill>
                  <a:srgbClr val="C00000"/>
                </a:solidFill>
              </a:rPr>
              <a:t>AdView</a:t>
            </a:r>
            <a:r>
              <a:rPr lang="en-US" altLang="zh-CN" dirty="0">
                <a:solidFill>
                  <a:srgbClr val="C00000"/>
                </a:solidFill>
              </a:rPr>
              <a:t> Detector: </a:t>
            </a:r>
            <a:r>
              <a:rPr lang="en-US" altLang="zh-CN" dirty="0"/>
              <a:t>identify ad </a:t>
            </a:r>
            <a:r>
              <a:rPr lang="en-US" altLang="zh-CN" dirty="0" smtClean="0"/>
              <a:t>views in </a:t>
            </a:r>
            <a:r>
              <a:rPr lang="en-US" altLang="zh-CN" dirty="0"/>
              <a:t>a given state.</a:t>
            </a:r>
            <a:endParaRPr lang="en-US" altLang="zh-CN" dirty="0" smtClean="0"/>
          </a:p>
          <a:p>
            <a:r>
              <a:rPr lang="en-US" altLang="zh-CN" dirty="0" err="1" smtClean="0">
                <a:solidFill>
                  <a:srgbClr val="C00000"/>
                </a:solidFill>
              </a:rPr>
              <a:t>FraudChecker</a:t>
            </a:r>
            <a:r>
              <a:rPr lang="en-US" altLang="zh-CN" dirty="0">
                <a:solidFill>
                  <a:srgbClr val="C00000"/>
                </a:solidFill>
              </a:rPr>
              <a:t>: </a:t>
            </a:r>
            <a:r>
              <a:rPr lang="en-US" altLang="zh-CN" dirty="0" smtClean="0"/>
              <a:t>to </a:t>
            </a:r>
            <a:r>
              <a:rPr lang="en-US" altLang="zh-CN" dirty="0"/>
              <a:t>assess whether the ad view is appearing in a fraudulent manner</a:t>
            </a:r>
            <a:endParaRPr lang="zh-CN" altLang="en-US" dirty="0"/>
          </a:p>
        </p:txBody>
      </p:sp>
      <p:pic>
        <p:nvPicPr>
          <p:cNvPr id="4" name="图片 3"/>
          <p:cNvPicPr>
            <a:picLocks noChangeAspect="1"/>
          </p:cNvPicPr>
          <p:nvPr/>
        </p:nvPicPr>
        <p:blipFill>
          <a:blip r:embed="rId2"/>
          <a:stretch>
            <a:fillRect/>
          </a:stretch>
        </p:blipFill>
        <p:spPr>
          <a:xfrm>
            <a:off x="476025" y="1190117"/>
            <a:ext cx="10625965" cy="3732971"/>
          </a:xfrm>
          <a:prstGeom prst="rect">
            <a:avLst/>
          </a:prstGeom>
        </p:spPr>
      </p:pic>
    </p:spTree>
    <p:extLst>
      <p:ext uri="{BB962C8B-B14F-4D97-AF65-F5344CB8AC3E}">
        <p14:creationId xmlns:p14="http://schemas.microsoft.com/office/powerpoint/2010/main" val="4064249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AdRadar</a:t>
            </a:r>
            <a:r>
              <a:rPr lang="en-US" altLang="zh-CN" dirty="0"/>
              <a:t>: identify apps that embed ad </a:t>
            </a:r>
            <a:r>
              <a:rPr lang="en-US" altLang="zh-CN" dirty="0" smtClean="0"/>
              <a:t>libraries</a:t>
            </a:r>
            <a:endParaRPr lang="zh-CN" altLang="en-US" dirty="0"/>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228600" y="2500552"/>
            <a:ext cx="8023714" cy="4230169"/>
          </a:xfrm>
          <a:prstGeom prst="rect">
            <a:avLst/>
          </a:prstGeom>
        </p:spPr>
      </p:pic>
      <p:sp>
        <p:nvSpPr>
          <p:cNvPr id="6" name="内容占位符 2"/>
          <p:cNvSpPr>
            <a:spLocks noGrp="1"/>
          </p:cNvSpPr>
          <p:nvPr>
            <p:ph idx="1"/>
          </p:nvPr>
        </p:nvSpPr>
        <p:spPr>
          <a:xfrm>
            <a:off x="529166" y="1362075"/>
            <a:ext cx="11510434" cy="4972050"/>
          </a:xfrm>
        </p:spPr>
        <p:txBody>
          <a:bodyPr/>
          <a:lstStyle/>
          <a:p>
            <a:r>
              <a:rPr lang="en-US" altLang="zh-CN" sz="3200" dirty="0"/>
              <a:t>we have applied the clustering-based approach </a:t>
            </a:r>
            <a:r>
              <a:rPr lang="en-US" altLang="zh-CN" sz="3200" dirty="0" smtClean="0"/>
              <a:t>introduced in our previous work </a:t>
            </a:r>
            <a:r>
              <a:rPr lang="en-US" altLang="zh-CN" sz="3200" dirty="0" err="1" smtClean="0"/>
              <a:t>LibRadar</a:t>
            </a:r>
            <a:r>
              <a:rPr lang="en-US" altLang="zh-CN" sz="3200" dirty="0" smtClean="0"/>
              <a:t> </a:t>
            </a:r>
            <a:r>
              <a:rPr lang="en-US" altLang="zh-CN" sz="1600" dirty="0"/>
              <a:t>[ICSE 2016 Demo] </a:t>
            </a:r>
            <a:r>
              <a:rPr lang="en-US" altLang="zh-CN" sz="3200" dirty="0" smtClean="0"/>
              <a:t>to 3 </a:t>
            </a:r>
            <a:r>
              <a:rPr lang="en-US" altLang="zh-CN" sz="3200" dirty="0"/>
              <a:t>million </a:t>
            </a:r>
            <a:r>
              <a:rPr lang="en-US" altLang="zh-CN" sz="3200" dirty="0" smtClean="0"/>
              <a:t>apps</a:t>
            </a:r>
          </a:p>
        </p:txBody>
      </p:sp>
      <p:sp>
        <p:nvSpPr>
          <p:cNvPr id="7" name="矩形 6"/>
          <p:cNvSpPr/>
          <p:nvPr/>
        </p:nvSpPr>
        <p:spPr>
          <a:xfrm>
            <a:off x="8252314" y="3570065"/>
            <a:ext cx="3939686" cy="1569660"/>
          </a:xfrm>
          <a:prstGeom prst="rect">
            <a:avLst/>
          </a:prstGeom>
        </p:spPr>
        <p:txBody>
          <a:bodyPr wrap="square">
            <a:spAutoFit/>
          </a:bodyPr>
          <a:lstStyle/>
          <a:p>
            <a:r>
              <a:rPr lang="en-US" altLang="zh-CN" sz="3200" dirty="0"/>
              <a:t>We have manually labeled 282 ad </a:t>
            </a:r>
            <a:r>
              <a:rPr lang="en-US" altLang="zh-CN" sz="3200" dirty="0" smtClean="0"/>
              <a:t>libraries (56,011 versions</a:t>
            </a:r>
            <a:r>
              <a:rPr lang="en-US" altLang="zh-CN" sz="3200" dirty="0"/>
              <a:t>)</a:t>
            </a:r>
          </a:p>
        </p:txBody>
      </p:sp>
    </p:spTree>
    <p:extLst>
      <p:ext uri="{BB962C8B-B14F-4D97-AF65-F5344CB8AC3E}">
        <p14:creationId xmlns:p14="http://schemas.microsoft.com/office/powerpoint/2010/main" val="31197223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State Transition Graph </a:t>
            </a:r>
            <a:r>
              <a:rPr lang="en-US" altLang="zh-CN" dirty="0" smtClean="0"/>
              <a:t>Construction</a:t>
            </a:r>
            <a:endParaRPr lang="zh-CN" altLang="en-US" dirty="0"/>
          </a:p>
        </p:txBody>
      </p:sp>
      <p:sp>
        <p:nvSpPr>
          <p:cNvPr id="3" name="内容占位符 2"/>
          <p:cNvSpPr>
            <a:spLocks noGrp="1"/>
          </p:cNvSpPr>
          <p:nvPr>
            <p:ph idx="1"/>
          </p:nvPr>
        </p:nvSpPr>
        <p:spPr>
          <a:xfrm>
            <a:off x="228601" y="1981200"/>
            <a:ext cx="6096000" cy="4678432"/>
          </a:xfrm>
        </p:spPr>
        <p:txBody>
          <a:bodyPr/>
          <a:lstStyle/>
          <a:p>
            <a:r>
              <a:rPr lang="en-US" altLang="zh-CN" sz="3200" dirty="0" smtClean="0"/>
              <a:t>State: A running page of the app</a:t>
            </a:r>
          </a:p>
          <a:p>
            <a:r>
              <a:rPr lang="en-US" altLang="zh-CN" sz="3200" dirty="0" smtClean="0"/>
              <a:t>View: element or control</a:t>
            </a:r>
            <a:endParaRPr lang="en-US" altLang="zh-CN" sz="3200" dirty="0"/>
          </a:p>
          <a:p>
            <a:r>
              <a:rPr lang="en-US" altLang="zh-CN" sz="3200" dirty="0" smtClean="0"/>
              <a:t>Construct View Tree</a:t>
            </a:r>
          </a:p>
          <a:p>
            <a:pPr lvl="1"/>
            <a:r>
              <a:rPr lang="en-US" altLang="zh-CN" sz="3200" dirty="0"/>
              <a:t>Use google Accessibility to understand the </a:t>
            </a:r>
            <a:r>
              <a:rPr lang="en-US" altLang="zh-CN" sz="3200" dirty="0" smtClean="0"/>
              <a:t>layout</a:t>
            </a:r>
            <a:endParaRPr lang="en-US" altLang="zh-CN" sz="3200" dirty="0"/>
          </a:p>
          <a:p>
            <a:pPr lvl="1"/>
            <a:r>
              <a:rPr lang="en-US" altLang="zh-CN" sz="3200" dirty="0"/>
              <a:t>obtain information from each view such as name, size and class name</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764" y="1981200"/>
            <a:ext cx="5942947" cy="3950676"/>
          </a:xfrm>
          <a:prstGeom prst="rect">
            <a:avLst/>
          </a:prstGeom>
        </p:spPr>
      </p:pic>
      <p:sp>
        <p:nvSpPr>
          <p:cNvPr id="5" name="矩形 4"/>
          <p:cNvSpPr/>
          <p:nvPr/>
        </p:nvSpPr>
        <p:spPr>
          <a:xfrm>
            <a:off x="492772" y="1041627"/>
            <a:ext cx="5867400" cy="461665"/>
          </a:xfrm>
          <a:prstGeom prst="rect">
            <a:avLst/>
          </a:prstGeom>
        </p:spPr>
        <p:txBody>
          <a:bodyPr wrap="square">
            <a:spAutoFit/>
          </a:bodyPr>
          <a:lstStyle/>
          <a:p>
            <a:r>
              <a:rPr lang="en-US" altLang="zh-CN" dirty="0" smtClean="0"/>
              <a:t>Step 1: Construct </a:t>
            </a:r>
            <a:r>
              <a:rPr lang="en-US" altLang="zh-CN" dirty="0"/>
              <a:t>View </a:t>
            </a:r>
            <a:r>
              <a:rPr lang="en-US" altLang="zh-CN" dirty="0" smtClean="0"/>
              <a:t>Tree for each UI State</a:t>
            </a:r>
            <a:endParaRPr lang="en-US" altLang="zh-CN" dirty="0"/>
          </a:p>
        </p:txBody>
      </p:sp>
    </p:spTree>
    <p:extLst>
      <p:ext uri="{BB962C8B-B14F-4D97-AF65-F5344CB8AC3E}">
        <p14:creationId xmlns:p14="http://schemas.microsoft.com/office/powerpoint/2010/main" val="1086626910"/>
      </p:ext>
    </p:extLst>
  </p:cSld>
  <p:clrMapOvr>
    <a:masterClrMapping/>
  </p:clrMapOvr>
  <mc:AlternateContent xmlns:mc="http://schemas.openxmlformats.org/markup-compatibility/2006" xmlns:p14="http://schemas.microsoft.com/office/powerpoint/2010/main">
    <mc:Choice Requires="p14">
      <p:transition spd="slow" p14:dur="2000" advTm="58955"/>
    </mc:Choice>
    <mc:Fallback xmlns="">
      <p:transition spd="slow" advTm="5895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State Transition Graph Construction</a:t>
            </a:r>
            <a:endParaRPr lang="zh-CN" altLang="en-US" dirty="0"/>
          </a:p>
        </p:txBody>
      </p:sp>
      <p:sp>
        <p:nvSpPr>
          <p:cNvPr id="3" name="内容占位符 2"/>
          <p:cNvSpPr>
            <a:spLocks noGrp="1"/>
          </p:cNvSpPr>
          <p:nvPr>
            <p:ph idx="1"/>
          </p:nvPr>
        </p:nvSpPr>
        <p:spPr>
          <a:xfrm>
            <a:off x="506558" y="1676399"/>
            <a:ext cx="5490634" cy="4657725"/>
          </a:xfrm>
        </p:spPr>
        <p:txBody>
          <a:bodyPr/>
          <a:lstStyle/>
          <a:p>
            <a:r>
              <a:rPr lang="en-US" altLang="zh-CN" sz="3200" dirty="0" smtClean="0"/>
              <a:t>Observation</a:t>
            </a:r>
            <a:endParaRPr lang="en-US" altLang="zh-CN" sz="2800" dirty="0" smtClean="0"/>
          </a:p>
          <a:p>
            <a:pPr lvl="1"/>
            <a:r>
              <a:rPr lang="en-US" altLang="zh-CN" sz="3200" dirty="0" smtClean="0"/>
              <a:t>90% of the UI states do not contain any ad views </a:t>
            </a:r>
          </a:p>
          <a:p>
            <a:pPr lvl="1"/>
            <a:r>
              <a:rPr lang="en-US" altLang="zh-CN" sz="3200" dirty="0" smtClean="0"/>
              <a:t>more </a:t>
            </a:r>
            <a:r>
              <a:rPr lang="en-US" altLang="zh-CN" sz="3200" dirty="0"/>
              <a:t>than 90% of ad views are </a:t>
            </a:r>
            <a:r>
              <a:rPr lang="en-US" altLang="zh-CN" sz="3200" dirty="0" smtClean="0"/>
              <a:t>displayed </a:t>
            </a:r>
            <a:r>
              <a:rPr lang="en-US" altLang="zh-CN" sz="3200" dirty="0"/>
              <a:t>in either the main UI </a:t>
            </a:r>
            <a:r>
              <a:rPr lang="en-US" altLang="zh-CN" sz="3200" dirty="0" smtClean="0"/>
              <a:t>state </a:t>
            </a:r>
            <a:r>
              <a:rPr lang="en-US" altLang="zh-CN" sz="3200" dirty="0"/>
              <a:t>or exit </a:t>
            </a:r>
            <a:r>
              <a:rPr lang="en-US" altLang="zh-CN" sz="3200" dirty="0" smtClean="0"/>
              <a:t>state</a:t>
            </a:r>
          </a:p>
        </p:txBody>
      </p:sp>
      <p:sp>
        <p:nvSpPr>
          <p:cNvPr id="5" name="文本框 4"/>
          <p:cNvSpPr txBox="1"/>
          <p:nvPr/>
        </p:nvSpPr>
        <p:spPr>
          <a:xfrm>
            <a:off x="506558" y="5032030"/>
            <a:ext cx="6211569" cy="1618905"/>
          </a:xfrm>
          <a:prstGeom prst="rect">
            <a:avLst/>
          </a:prstGeom>
          <a:noFill/>
        </p:spPr>
        <p:txBody>
          <a:bodyPr wrap="square" rtlCol="0">
            <a:spAutoFit/>
          </a:bodyPr>
          <a:lstStyle/>
          <a:p>
            <a:pPr marL="342900" indent="-342900" eaLnBrk="1" hangingPunct="1">
              <a:spcBef>
                <a:spcPct val="20000"/>
              </a:spcBef>
              <a:buClr>
                <a:srgbClr val="990000"/>
              </a:buClr>
              <a:buSzPct val="60000"/>
              <a:buFont typeface="Wingdings 2" pitchFamily="18" charset="2"/>
              <a:buChar char="¢"/>
            </a:pPr>
            <a:r>
              <a:rPr lang="en-US" altLang="zh-CN" sz="3200" dirty="0" smtClean="0">
                <a:latin typeface="Calibri" pitchFamily="34" charset="0"/>
              </a:rPr>
              <a:t>Exploration Strategy</a:t>
            </a:r>
          </a:p>
          <a:p>
            <a:pPr marL="800100" lvl="1" indent="-342900" eaLnBrk="1" hangingPunct="1">
              <a:spcBef>
                <a:spcPct val="20000"/>
              </a:spcBef>
              <a:buClr>
                <a:srgbClr val="990000"/>
              </a:buClr>
              <a:buSzPct val="60000"/>
              <a:buFont typeface="Wingdings 2" pitchFamily="18" charset="2"/>
              <a:buChar char="¢"/>
            </a:pPr>
            <a:r>
              <a:rPr lang="en-US" altLang="zh-CN" sz="2800" dirty="0" smtClean="0">
                <a:latin typeface="Calibri" pitchFamily="34" charset="0"/>
              </a:rPr>
              <a:t>BFS strategy</a:t>
            </a:r>
            <a:endParaRPr lang="en-US" altLang="zh-CN" sz="2800" dirty="0">
              <a:latin typeface="Calibri" pitchFamily="34" charset="0"/>
            </a:endParaRPr>
          </a:p>
          <a:p>
            <a:pPr marL="800100" lvl="1" indent="-342900" eaLnBrk="1" hangingPunct="1">
              <a:spcBef>
                <a:spcPct val="20000"/>
              </a:spcBef>
              <a:buClr>
                <a:srgbClr val="990000"/>
              </a:buClr>
              <a:buSzPct val="60000"/>
              <a:buFont typeface="Wingdings 2" pitchFamily="18" charset="2"/>
              <a:buChar char="¢"/>
            </a:pPr>
            <a:r>
              <a:rPr lang="en-US" altLang="zh-CN" sz="2800" dirty="0">
                <a:latin typeface="Calibri" pitchFamily="34" charset="0"/>
              </a:rPr>
              <a:t>Ad first traversal </a:t>
            </a:r>
            <a:r>
              <a:rPr lang="en-US" altLang="zh-CN" sz="2800" dirty="0" smtClean="0">
                <a:latin typeface="Calibri" pitchFamily="34" charset="0"/>
              </a:rPr>
              <a:t>strategy</a:t>
            </a:r>
            <a:endParaRPr lang="en-US" altLang="zh-CN" sz="2800" dirty="0">
              <a:latin typeface="Calibri"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362075"/>
            <a:ext cx="5690446" cy="4531630"/>
          </a:xfrm>
          <a:prstGeom prst="rect">
            <a:avLst/>
          </a:prstGeom>
        </p:spPr>
      </p:pic>
      <p:sp>
        <p:nvSpPr>
          <p:cNvPr id="7" name="文本框 6"/>
          <p:cNvSpPr txBox="1"/>
          <p:nvPr/>
        </p:nvSpPr>
        <p:spPr>
          <a:xfrm>
            <a:off x="7071519" y="5841483"/>
            <a:ext cx="4724400" cy="400110"/>
          </a:xfrm>
          <a:prstGeom prst="rect">
            <a:avLst/>
          </a:prstGeom>
          <a:noFill/>
        </p:spPr>
        <p:txBody>
          <a:bodyPr wrap="square" rtlCol="0">
            <a:spAutoFit/>
          </a:bodyPr>
          <a:lstStyle/>
          <a:p>
            <a:r>
              <a:rPr lang="en-US" altLang="zh-CN" sz="2000" dirty="0">
                <a:latin typeface="Calibri" pitchFamily="34" charset="0"/>
              </a:rPr>
              <a:t>An example of UI state transition graph</a:t>
            </a:r>
            <a:endParaRPr lang="zh-CN" altLang="en-US" sz="2000" dirty="0" smtClean="0">
              <a:latin typeface="Calibri" pitchFamily="34" charset="0"/>
            </a:endParaRPr>
          </a:p>
        </p:txBody>
      </p:sp>
      <p:sp>
        <p:nvSpPr>
          <p:cNvPr id="8" name="矩形 7"/>
          <p:cNvSpPr/>
          <p:nvPr/>
        </p:nvSpPr>
        <p:spPr>
          <a:xfrm>
            <a:off x="476025" y="1067239"/>
            <a:ext cx="5867400" cy="461665"/>
          </a:xfrm>
          <a:prstGeom prst="rect">
            <a:avLst/>
          </a:prstGeom>
        </p:spPr>
        <p:txBody>
          <a:bodyPr wrap="square">
            <a:spAutoFit/>
          </a:bodyPr>
          <a:lstStyle/>
          <a:p>
            <a:r>
              <a:rPr lang="en-US" altLang="zh-CN" dirty="0" smtClean="0"/>
              <a:t>Step 2: </a:t>
            </a:r>
            <a:r>
              <a:rPr lang="en-US" altLang="zh-CN" dirty="0" smtClean="0"/>
              <a:t>App Automation</a:t>
            </a:r>
            <a:endParaRPr lang="en-US" altLang="zh-CN" dirty="0"/>
          </a:p>
        </p:txBody>
      </p:sp>
    </p:spTree>
    <p:extLst>
      <p:ext uri="{BB962C8B-B14F-4D97-AF65-F5344CB8AC3E}">
        <p14:creationId xmlns:p14="http://schemas.microsoft.com/office/powerpoint/2010/main" val="1636683192"/>
      </p:ext>
    </p:extLst>
  </p:cSld>
  <p:clrMapOvr>
    <a:masterClrMapping/>
  </p:clrMapOvr>
  <mc:AlternateContent xmlns:mc="http://schemas.openxmlformats.org/markup-compatibility/2006" xmlns:p14="http://schemas.microsoft.com/office/powerpoint/2010/main">
    <mc:Choice Requires="p14">
      <p:transition spd="slow" p14:dur="2000" advTm="58478"/>
    </mc:Choice>
    <mc:Fallback xmlns="">
      <p:transition spd="slow" advTm="5847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435678"/>
            <a:ext cx="10649175" cy="762000"/>
          </a:xfrm>
        </p:spPr>
        <p:txBody>
          <a:bodyPr/>
          <a:lstStyle/>
          <a:p>
            <a:r>
              <a:rPr lang="en-US" altLang="zh-CN" dirty="0" err="1"/>
              <a:t>FraudBot</a:t>
            </a:r>
            <a:r>
              <a:rPr lang="en-US" altLang="zh-CN" dirty="0"/>
              <a:t> </a:t>
            </a:r>
            <a:r>
              <a:rPr lang="zh-CN" altLang="en-US" dirty="0" smtClean="0"/>
              <a:t>：</a:t>
            </a:r>
            <a:r>
              <a:rPr lang="en-US" altLang="zh-CN" dirty="0" smtClean="0"/>
              <a:t>The UTG of Motivating Example</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1197677"/>
            <a:ext cx="3124200" cy="5126825"/>
          </a:xfrm>
          <a:prstGeom prst="rect">
            <a:avLst/>
          </a:prstGeom>
        </p:spPr>
      </p:pic>
      <p:pic>
        <p:nvPicPr>
          <p:cNvPr id="6" name="内容占位符 5" descr="屏幕剪辑"/>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352452"/>
            <a:ext cx="6405708" cy="4972050"/>
          </a:xfrm>
        </p:spPr>
      </p:pic>
      <p:sp>
        <p:nvSpPr>
          <p:cNvPr id="3" name="椭圆 2"/>
          <p:cNvSpPr/>
          <p:nvPr/>
        </p:nvSpPr>
        <p:spPr bwMode="auto">
          <a:xfrm>
            <a:off x="3429000" y="2124153"/>
            <a:ext cx="2286000" cy="4343400"/>
          </a:xfrm>
          <a:prstGeom prst="ellipse">
            <a:avLst/>
          </a:prstGeom>
          <a:noFill/>
          <a:ln w="57150" cap="flat" cmpd="sng" algn="ctr">
            <a:solidFill>
              <a:srgbClr val="CC0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3375672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Identifying Ad Views (1/2)</a:t>
            </a:r>
            <a:endParaRPr lang="zh-CN" altLang="en-US" dirty="0"/>
          </a:p>
        </p:txBody>
      </p:sp>
      <p:sp>
        <p:nvSpPr>
          <p:cNvPr id="3" name="内容占位符 2"/>
          <p:cNvSpPr>
            <a:spLocks noGrp="1"/>
          </p:cNvSpPr>
          <p:nvPr>
            <p:ph idx="1"/>
          </p:nvPr>
        </p:nvSpPr>
        <p:spPr/>
        <p:txBody>
          <a:bodyPr/>
          <a:lstStyle/>
          <a:p>
            <a:r>
              <a:rPr lang="en-US" altLang="zh-CN" sz="3200" dirty="0" smtClean="0"/>
              <a:t>Step 1</a:t>
            </a:r>
            <a:r>
              <a:rPr lang="zh-CN" altLang="en-US" sz="3200" dirty="0" smtClean="0"/>
              <a:t>：</a:t>
            </a:r>
            <a:r>
              <a:rPr lang="en-US" altLang="zh-CN" sz="3200" dirty="0" smtClean="0"/>
              <a:t>Identifying </a:t>
            </a:r>
            <a:r>
              <a:rPr lang="en-US" altLang="zh-CN" sz="3200" dirty="0" smtClean="0"/>
              <a:t>the states that contain ad views</a:t>
            </a:r>
          </a:p>
          <a:p>
            <a:pPr marL="0" indent="0">
              <a:buNone/>
            </a:pPr>
            <a:r>
              <a:rPr lang="en-US" altLang="zh-CN" sz="3200" dirty="0" smtClean="0">
                <a:solidFill>
                  <a:srgbClr val="C00000"/>
                </a:solidFill>
              </a:rPr>
              <a:t>=&gt;Call Stack based approach</a:t>
            </a:r>
          </a:p>
          <a:p>
            <a:pPr marL="0" indent="0">
              <a:buNone/>
            </a:pPr>
            <a:r>
              <a:rPr lang="en-US" altLang="zh-CN" sz="3200" dirty="0" smtClean="0"/>
              <a:t>During the </a:t>
            </a:r>
            <a:r>
              <a:rPr lang="en-US" altLang="zh-CN" sz="3200" dirty="0"/>
              <a:t>process of generating the UI state transition graph, we </a:t>
            </a:r>
            <a:r>
              <a:rPr lang="en-US" altLang="zh-CN" sz="3200" dirty="0" smtClean="0"/>
              <a:t>record the </a:t>
            </a:r>
            <a:r>
              <a:rPr lang="en-US" altLang="zh-CN" sz="3200" dirty="0"/>
              <a:t>call stack traces of each UI state.</a:t>
            </a:r>
            <a:endParaRPr lang="zh-CN" altLang="en-US" sz="3200" dirty="0"/>
          </a:p>
        </p:txBody>
      </p:sp>
      <p:pic>
        <p:nvPicPr>
          <p:cNvPr id="4" name="图片 3">
            <a:extLst>
              <a:ext uri="{FF2B5EF4-FFF2-40B4-BE49-F238E27FC236}">
                <a16:creationId xmlns:a16="http://schemas.microsoft.com/office/drawing/2014/main" id="{D33DF441-7A57-4EF8-A344-32427090D4D3}"/>
              </a:ext>
            </a:extLst>
          </p:cNvPr>
          <p:cNvPicPr>
            <a:picLocks noChangeAspect="1"/>
          </p:cNvPicPr>
          <p:nvPr/>
        </p:nvPicPr>
        <p:blipFill>
          <a:blip r:embed="rId2"/>
          <a:stretch>
            <a:fillRect/>
          </a:stretch>
        </p:blipFill>
        <p:spPr>
          <a:xfrm>
            <a:off x="1676400" y="3879378"/>
            <a:ext cx="7159787" cy="2174668"/>
          </a:xfrm>
          <a:prstGeom prst="rect">
            <a:avLst/>
          </a:prstGeom>
        </p:spPr>
      </p:pic>
      <p:sp>
        <p:nvSpPr>
          <p:cNvPr id="5" name="矩形 4">
            <a:extLst>
              <a:ext uri="{FF2B5EF4-FFF2-40B4-BE49-F238E27FC236}">
                <a16:creationId xmlns:a16="http://schemas.microsoft.com/office/drawing/2014/main" id="{FE36ADFC-84F3-40C5-A047-9C720C504E7D}"/>
              </a:ext>
            </a:extLst>
          </p:cNvPr>
          <p:cNvSpPr/>
          <p:nvPr/>
        </p:nvSpPr>
        <p:spPr>
          <a:xfrm>
            <a:off x="1666240" y="4700810"/>
            <a:ext cx="7159787" cy="1828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9209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Identifying Ad Views </a:t>
            </a:r>
            <a:r>
              <a:rPr lang="en-US" altLang="zh-CN" dirty="0" smtClean="0"/>
              <a:t>(2/2</a:t>
            </a:r>
            <a:r>
              <a:rPr lang="en-US" altLang="zh-CN" dirty="0"/>
              <a:t>)</a:t>
            </a:r>
            <a:endParaRPr lang="zh-CN" altLang="en-US" dirty="0"/>
          </a:p>
        </p:txBody>
      </p:sp>
      <p:sp>
        <p:nvSpPr>
          <p:cNvPr id="3" name="内容占位符 2"/>
          <p:cNvSpPr>
            <a:spLocks noGrp="1"/>
          </p:cNvSpPr>
          <p:nvPr>
            <p:ph idx="1"/>
          </p:nvPr>
        </p:nvSpPr>
        <p:spPr>
          <a:xfrm>
            <a:off x="529166" y="1362075"/>
            <a:ext cx="11205633" cy="4972050"/>
          </a:xfrm>
        </p:spPr>
        <p:txBody>
          <a:bodyPr/>
          <a:lstStyle/>
          <a:p>
            <a:r>
              <a:rPr lang="en-US" altLang="zh-CN" sz="3200" dirty="0" smtClean="0"/>
              <a:t>Step 2</a:t>
            </a:r>
            <a:r>
              <a:rPr lang="zh-CN" altLang="en-US" sz="3200" dirty="0" smtClean="0"/>
              <a:t>：</a:t>
            </a:r>
            <a:r>
              <a:rPr lang="en-US" altLang="zh-CN" sz="3200" dirty="0" smtClean="0"/>
              <a:t>further </a:t>
            </a:r>
            <a:r>
              <a:rPr lang="en-US" altLang="zh-CN" sz="3200" dirty="0" smtClean="0"/>
              <a:t>locate the </a:t>
            </a:r>
            <a:r>
              <a:rPr lang="en-US" altLang="zh-CN" sz="3200" dirty="0"/>
              <a:t>ad </a:t>
            </a:r>
            <a:r>
              <a:rPr lang="en-US" altLang="zh-CN" sz="3200" dirty="0" smtClean="0"/>
              <a:t>views</a:t>
            </a:r>
            <a:endParaRPr lang="zh-CN" altLang="en-US" sz="3200" dirty="0"/>
          </a:p>
        </p:txBody>
      </p:sp>
      <p:graphicFrame>
        <p:nvGraphicFramePr>
          <p:cNvPr id="5" name="表格 4"/>
          <p:cNvGraphicFramePr>
            <a:graphicFrameLocks noGrp="1"/>
          </p:cNvGraphicFramePr>
          <p:nvPr>
            <p:extLst/>
          </p:nvPr>
        </p:nvGraphicFramePr>
        <p:xfrm>
          <a:off x="683682" y="2317716"/>
          <a:ext cx="10896600" cy="4016409"/>
        </p:xfrm>
        <a:graphic>
          <a:graphicData uri="http://schemas.openxmlformats.org/drawingml/2006/table">
            <a:tbl>
              <a:tblPr firstRow="1" bandRow="1">
                <a:tableStyleId>{5C22544A-7EE6-4342-B048-85BDC9FD1C3A}</a:tableStyleId>
              </a:tblPr>
              <a:tblGrid>
                <a:gridCol w="2624728">
                  <a:extLst>
                    <a:ext uri="{9D8B030D-6E8A-4147-A177-3AD203B41FA5}">
                      <a16:colId xmlns:a16="http://schemas.microsoft.com/office/drawing/2014/main" val="2152500714"/>
                    </a:ext>
                  </a:extLst>
                </a:gridCol>
                <a:gridCol w="2861672">
                  <a:extLst>
                    <a:ext uri="{9D8B030D-6E8A-4147-A177-3AD203B41FA5}">
                      <a16:colId xmlns:a16="http://schemas.microsoft.com/office/drawing/2014/main" val="1232423868"/>
                    </a:ext>
                  </a:extLst>
                </a:gridCol>
                <a:gridCol w="5410200">
                  <a:extLst>
                    <a:ext uri="{9D8B030D-6E8A-4147-A177-3AD203B41FA5}">
                      <a16:colId xmlns:a16="http://schemas.microsoft.com/office/drawing/2014/main" val="3765405221"/>
                    </a:ext>
                  </a:extLst>
                </a:gridCol>
              </a:tblGrid>
              <a:tr h="440520">
                <a:tc>
                  <a:txBody>
                    <a:bodyPr/>
                    <a:lstStyle/>
                    <a:p>
                      <a:r>
                        <a:rPr lang="en-US" altLang="zh-CN" sz="2800" dirty="0" smtClean="0"/>
                        <a:t>Aspects</a:t>
                      </a:r>
                      <a:endParaRPr lang="zh-CN" altLang="en-US" sz="2800" dirty="0"/>
                    </a:p>
                  </a:txBody>
                  <a:tcPr/>
                </a:tc>
                <a:tc>
                  <a:txBody>
                    <a:bodyPr/>
                    <a:lstStyle/>
                    <a:p>
                      <a:r>
                        <a:rPr lang="en-US" altLang="zh-CN" sz="2800" dirty="0" smtClean="0"/>
                        <a:t>Attribute</a:t>
                      </a:r>
                      <a:endParaRPr lang="zh-CN" altLang="en-US" sz="2800" dirty="0"/>
                    </a:p>
                  </a:txBody>
                  <a:tcPr/>
                </a:tc>
                <a:tc>
                  <a:txBody>
                    <a:bodyPr/>
                    <a:lstStyle/>
                    <a:p>
                      <a:r>
                        <a:rPr lang="en-US" altLang="zh-CN" sz="2800" dirty="0" smtClean="0"/>
                        <a:t>Value</a:t>
                      </a:r>
                      <a:endParaRPr lang="zh-CN" altLang="en-US" sz="2800" dirty="0"/>
                    </a:p>
                  </a:txBody>
                  <a:tcPr/>
                </a:tc>
                <a:extLst>
                  <a:ext uri="{0D108BD9-81ED-4DB2-BD59-A6C34878D82A}">
                    <a16:rowId xmlns:a16="http://schemas.microsoft.com/office/drawing/2014/main" val="3467220946"/>
                  </a:ext>
                </a:extLst>
              </a:tr>
              <a:tr h="1528864">
                <a:tc>
                  <a:txBody>
                    <a:bodyPr/>
                    <a:lstStyle/>
                    <a:p>
                      <a:r>
                        <a:rPr lang="en-US" altLang="zh-CN" sz="2800" dirty="0" smtClean="0"/>
                        <a:t>String</a:t>
                      </a:r>
                      <a:endParaRPr lang="zh-CN" altLang="en-US" sz="2800" dirty="0"/>
                    </a:p>
                  </a:txBody>
                  <a:tcPr/>
                </a:tc>
                <a:tc>
                  <a:txBody>
                    <a:bodyPr/>
                    <a:lstStyle/>
                    <a:p>
                      <a:r>
                        <a:rPr lang="en-US" altLang="zh-CN" sz="2800" dirty="0" smtClean="0"/>
                        <a:t>Resource</a:t>
                      </a:r>
                      <a:r>
                        <a:rPr lang="en-US" altLang="zh-CN" sz="2800" baseline="0" dirty="0" smtClean="0"/>
                        <a:t> ID</a:t>
                      </a:r>
                      <a:endParaRPr lang="zh-CN" altLang="en-US" sz="2800" dirty="0"/>
                    </a:p>
                  </a:txBody>
                  <a:tcPr/>
                </a:tc>
                <a:tc>
                  <a:txBody>
                    <a:bodyPr/>
                    <a:lstStyle/>
                    <a:p>
                      <a:r>
                        <a:rPr lang="en-US" altLang="zh-CN" sz="2800" dirty="0" err="1" smtClean="0"/>
                        <a:t>AdWebview</a:t>
                      </a:r>
                      <a:r>
                        <a:rPr lang="en-US" altLang="zh-CN" sz="2800" dirty="0" smtClean="0"/>
                        <a:t>, </a:t>
                      </a:r>
                      <a:r>
                        <a:rPr lang="en-US" altLang="zh-CN" sz="2800" dirty="0" err="1" smtClean="0"/>
                        <a:t>AdLayout</a:t>
                      </a:r>
                      <a:r>
                        <a:rPr lang="en-US" altLang="zh-CN" sz="2800" dirty="0" smtClean="0"/>
                        <a:t>, </a:t>
                      </a:r>
                      <a:r>
                        <a:rPr lang="en-US" altLang="zh-CN" sz="2800" dirty="0" err="1" smtClean="0"/>
                        <a:t>ad_container</a:t>
                      </a:r>
                      <a:r>
                        <a:rPr lang="en-US" altLang="zh-CN" sz="2800" dirty="0" smtClean="0"/>
                        <a:t>,</a:t>
                      </a:r>
                      <a:r>
                        <a:rPr lang="en-US" altLang="zh-CN" sz="2800" baseline="0" dirty="0" smtClean="0"/>
                        <a:t> </a:t>
                      </a:r>
                      <a:r>
                        <a:rPr lang="en-US" altLang="zh-CN" sz="2800" baseline="0" dirty="0" err="1" smtClean="0"/>
                        <a:t>fullscreenAdView</a:t>
                      </a:r>
                      <a:r>
                        <a:rPr lang="en-US" altLang="zh-CN" sz="2800" baseline="0" dirty="0" smtClean="0"/>
                        <a:t>, </a:t>
                      </a:r>
                      <a:r>
                        <a:rPr lang="en-US" altLang="zh-CN" sz="2800" baseline="0" dirty="0" err="1" smtClean="0"/>
                        <a:t>FullscreenAd</a:t>
                      </a:r>
                      <a:r>
                        <a:rPr lang="en-US" altLang="zh-CN" sz="2800" baseline="0" dirty="0" smtClean="0"/>
                        <a:t>, </a:t>
                      </a:r>
                      <a:r>
                        <a:rPr lang="en-US" altLang="zh-CN" sz="2800" baseline="0" dirty="0" err="1" smtClean="0"/>
                        <a:t>AdActiviry</a:t>
                      </a:r>
                      <a:r>
                        <a:rPr lang="en-US" altLang="zh-CN" sz="2800" baseline="0" dirty="0" smtClean="0"/>
                        <a:t>, </a:t>
                      </a:r>
                      <a:r>
                        <a:rPr lang="en-US" altLang="zh-CN" sz="2800" baseline="0" dirty="0" err="1" smtClean="0"/>
                        <a:t>AppWallActivity</a:t>
                      </a:r>
                      <a:r>
                        <a:rPr lang="en-US" altLang="zh-CN" sz="2800" baseline="0" dirty="0" smtClean="0"/>
                        <a:t>, etc.</a:t>
                      </a:r>
                      <a:endParaRPr lang="zh-CN" altLang="en-US" sz="2800" dirty="0"/>
                    </a:p>
                  </a:txBody>
                  <a:tcPr/>
                </a:tc>
                <a:extLst>
                  <a:ext uri="{0D108BD9-81ED-4DB2-BD59-A6C34878D82A}">
                    <a16:rowId xmlns:a16="http://schemas.microsoft.com/office/drawing/2014/main" val="757299988"/>
                  </a:ext>
                </a:extLst>
              </a:tr>
              <a:tr h="803302">
                <a:tc>
                  <a:txBody>
                    <a:bodyPr/>
                    <a:lstStyle/>
                    <a:p>
                      <a:r>
                        <a:rPr lang="en-US" altLang="zh-CN" sz="2800" dirty="0" smtClean="0"/>
                        <a:t>Type</a:t>
                      </a:r>
                      <a:endParaRPr lang="zh-CN" altLang="en-US" sz="2800" dirty="0"/>
                    </a:p>
                  </a:txBody>
                  <a:tcPr/>
                </a:tc>
                <a:tc>
                  <a:txBody>
                    <a:bodyPr/>
                    <a:lstStyle/>
                    <a:p>
                      <a:r>
                        <a:rPr lang="en-US" altLang="zh-CN" sz="2800" dirty="0" smtClean="0"/>
                        <a:t>Class</a:t>
                      </a:r>
                      <a:endParaRPr lang="zh-CN" altLang="en-US" sz="2800" dirty="0"/>
                    </a:p>
                  </a:txBody>
                  <a:tcPr/>
                </a:tc>
                <a:tc>
                  <a:txBody>
                    <a:bodyPr/>
                    <a:lstStyle/>
                    <a:p>
                      <a:r>
                        <a:rPr lang="en-US" altLang="zh-CN" sz="2800" dirty="0" err="1" smtClean="0"/>
                        <a:t>ImageView</a:t>
                      </a:r>
                      <a:r>
                        <a:rPr lang="en-US" altLang="zh-CN" sz="2800" dirty="0" smtClean="0"/>
                        <a:t>, </a:t>
                      </a:r>
                      <a:r>
                        <a:rPr lang="en-US" altLang="zh-CN" sz="2800" dirty="0" err="1" smtClean="0"/>
                        <a:t>WebView</a:t>
                      </a:r>
                      <a:r>
                        <a:rPr lang="en-US" altLang="zh-CN" sz="2800" dirty="0" smtClean="0"/>
                        <a:t>, </a:t>
                      </a:r>
                      <a:r>
                        <a:rPr lang="en-US" altLang="zh-CN" sz="2800" dirty="0" err="1" smtClean="0"/>
                        <a:t>ViewFlipper</a:t>
                      </a:r>
                      <a:endParaRPr lang="zh-CN" altLang="en-US" sz="2800" dirty="0"/>
                    </a:p>
                  </a:txBody>
                  <a:tcPr/>
                </a:tc>
                <a:extLst>
                  <a:ext uri="{0D108BD9-81ED-4DB2-BD59-A6C34878D82A}">
                    <a16:rowId xmlns:a16="http://schemas.microsoft.com/office/drawing/2014/main" val="2209889930"/>
                  </a:ext>
                </a:extLst>
              </a:tr>
              <a:tr h="1166083">
                <a:tc>
                  <a:txBody>
                    <a:bodyPr/>
                    <a:lstStyle/>
                    <a:p>
                      <a:r>
                        <a:rPr lang="en-US" altLang="zh-CN" sz="2800" dirty="0" smtClean="0"/>
                        <a:t>Placement</a:t>
                      </a:r>
                      <a:endParaRPr lang="zh-CN" altLang="en-US" sz="2800" dirty="0"/>
                    </a:p>
                  </a:txBody>
                  <a:tcPr/>
                </a:tc>
                <a:tc>
                  <a:txBody>
                    <a:bodyPr/>
                    <a:lstStyle/>
                    <a:p>
                      <a:r>
                        <a:rPr lang="en-US" altLang="zh-CN" sz="2800" dirty="0" smtClean="0"/>
                        <a:t>Size (Bounds)</a:t>
                      </a:r>
                      <a:endParaRPr lang="zh-CN" altLang="en-US" sz="2800" dirty="0"/>
                    </a:p>
                  </a:txBody>
                  <a:tcPr/>
                </a:tc>
                <a:tc>
                  <a:txBody>
                    <a:bodyPr/>
                    <a:lstStyle/>
                    <a:p>
                      <a:r>
                        <a:rPr lang="en-US" altLang="zh-CN" sz="2800" dirty="0" smtClean="0"/>
                        <a:t>628*800 [Center], 320*50 [Top or Bottom], 1776*1080 [Full Screen], etc.</a:t>
                      </a:r>
                      <a:endParaRPr lang="zh-CN" altLang="en-US" sz="2800" dirty="0"/>
                    </a:p>
                  </a:txBody>
                  <a:tcPr/>
                </a:tc>
                <a:extLst>
                  <a:ext uri="{0D108BD9-81ED-4DB2-BD59-A6C34878D82A}">
                    <a16:rowId xmlns:a16="http://schemas.microsoft.com/office/drawing/2014/main" val="3461788163"/>
                  </a:ext>
                </a:extLst>
              </a:tr>
            </a:tbl>
          </a:graphicData>
        </a:graphic>
      </p:graphicFrame>
    </p:spTree>
    <p:extLst>
      <p:ext uri="{BB962C8B-B14F-4D97-AF65-F5344CB8AC3E}">
        <p14:creationId xmlns:p14="http://schemas.microsoft.com/office/powerpoint/2010/main" val="2475036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a:t>
            </a:r>
            <a:r>
              <a:rPr lang="en-US" altLang="zh-CN" dirty="0" smtClean="0"/>
              <a:t>detection</a:t>
            </a:r>
            <a:endParaRPr lang="en-US" altLang="zh-CN" dirty="0"/>
          </a:p>
        </p:txBody>
      </p:sp>
      <p:sp>
        <p:nvSpPr>
          <p:cNvPr id="3" name="内容占位符 2"/>
          <p:cNvSpPr>
            <a:spLocks noGrp="1"/>
          </p:cNvSpPr>
          <p:nvPr>
            <p:ph idx="1"/>
          </p:nvPr>
        </p:nvSpPr>
        <p:spPr/>
        <p:txBody>
          <a:bodyPr/>
          <a:lstStyle/>
          <a:p>
            <a:r>
              <a:rPr lang="en-US" altLang="zh-CN" sz="3200" dirty="0" smtClean="0"/>
              <a:t>Fraud #1: Ad Hidden</a:t>
            </a:r>
            <a:endParaRPr lang="zh-CN" altLang="en-US" sz="3200" dirty="0"/>
          </a:p>
        </p:txBody>
      </p:sp>
      <p:sp>
        <p:nvSpPr>
          <p:cNvPr id="6" name="矩形 5"/>
          <p:cNvSpPr/>
          <p:nvPr/>
        </p:nvSpPr>
        <p:spPr>
          <a:xfrm>
            <a:off x="8610600" y="6280092"/>
            <a:ext cx="3135795" cy="461665"/>
          </a:xfrm>
          <a:prstGeom prst="rect">
            <a:avLst/>
          </a:prstGeom>
        </p:spPr>
        <p:txBody>
          <a:bodyPr wrap="none">
            <a:spAutoFit/>
          </a:bodyPr>
          <a:lstStyle/>
          <a:p>
            <a:r>
              <a:rPr lang="en-US" altLang="zh-CN" dirty="0" err="1"/>
              <a:t>forest.best.livewallpaper</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286" y="897343"/>
            <a:ext cx="3414425" cy="5449185"/>
          </a:xfrm>
          <a:prstGeom prst="rect">
            <a:avLst/>
          </a:prstGeom>
        </p:spPr>
      </p:pic>
      <p:pic>
        <p:nvPicPr>
          <p:cNvPr id="9" name="图片 8"/>
          <p:cNvPicPr>
            <a:picLocks noChangeAspect="1"/>
          </p:cNvPicPr>
          <p:nvPr/>
        </p:nvPicPr>
        <p:blipFill>
          <a:blip r:embed="rId3"/>
          <a:stretch>
            <a:fillRect/>
          </a:stretch>
        </p:blipFill>
        <p:spPr>
          <a:xfrm>
            <a:off x="1367271" y="2209800"/>
            <a:ext cx="6415087" cy="3906766"/>
          </a:xfrm>
          <a:prstGeom prst="rect">
            <a:avLst/>
          </a:prstGeom>
        </p:spPr>
      </p:pic>
    </p:spTree>
    <p:extLst>
      <p:ext uri="{BB962C8B-B14F-4D97-AF65-F5344CB8AC3E}">
        <p14:creationId xmlns:p14="http://schemas.microsoft.com/office/powerpoint/2010/main" val="791733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025" y="435678"/>
            <a:ext cx="10801575" cy="762000"/>
          </a:xfrm>
        </p:spPr>
        <p:txBody>
          <a:bodyPr/>
          <a:lstStyle/>
          <a:p>
            <a:r>
              <a:rPr lang="en-US" altLang="zh-CN" dirty="0" smtClean="0"/>
              <a:t>Ad </a:t>
            </a:r>
            <a:r>
              <a:rPr lang="en-US" altLang="zh-CN" dirty="0"/>
              <a:t>L</a:t>
            </a:r>
            <a:r>
              <a:rPr lang="en-US" altLang="zh-CN" dirty="0" smtClean="0"/>
              <a:t>ibraries </a:t>
            </a:r>
            <a:r>
              <a:rPr lang="en-US" altLang="zh-CN" dirty="0"/>
              <a:t>are Widely </a:t>
            </a:r>
            <a:r>
              <a:rPr lang="en-US" altLang="zh-CN" dirty="0" smtClean="0"/>
              <a:t>Used by Developers</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12" y="1295400"/>
            <a:ext cx="2293819" cy="52430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1940" y="1309297"/>
            <a:ext cx="2209992" cy="5220152"/>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1530"/>
          <a:stretch/>
        </p:blipFill>
        <p:spPr>
          <a:xfrm>
            <a:off x="5206641" y="1295399"/>
            <a:ext cx="2209385" cy="5105401"/>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r="9145"/>
          <a:stretch/>
        </p:blipFill>
        <p:spPr>
          <a:xfrm>
            <a:off x="7482623" y="1241606"/>
            <a:ext cx="2270977" cy="523539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2659" y="1197678"/>
            <a:ext cx="2369341" cy="5222060"/>
          </a:xfrm>
          <a:prstGeom prst="rect">
            <a:avLst/>
          </a:prstGeom>
        </p:spPr>
      </p:pic>
    </p:spTree>
    <p:extLst>
      <p:ext uri="{BB962C8B-B14F-4D97-AF65-F5344CB8AC3E}">
        <p14:creationId xmlns:p14="http://schemas.microsoft.com/office/powerpoint/2010/main" val="3674029754"/>
      </p:ext>
    </p:extLst>
  </p:cSld>
  <p:clrMapOvr>
    <a:masterClrMapping/>
  </p:clrMapOvr>
  <mc:AlternateContent xmlns:mc="http://schemas.openxmlformats.org/markup-compatibility/2006" xmlns:p14="http://schemas.microsoft.com/office/powerpoint/2010/main">
    <mc:Choice Requires="p14">
      <p:transition spd="slow" p14:dur="2000" advTm="13324"/>
    </mc:Choice>
    <mc:Fallback xmlns="">
      <p:transition spd="slow" advTm="13324"/>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#2: </a:t>
            </a:r>
            <a:r>
              <a:rPr lang="en-US" altLang="zh-CN" sz="3200" dirty="0">
                <a:solidFill>
                  <a:srgbClr val="000000"/>
                </a:solidFill>
              </a:rPr>
              <a:t>Ad </a:t>
            </a:r>
            <a:r>
              <a:rPr lang="en-US" altLang="zh-CN" sz="3200" dirty="0" smtClean="0">
                <a:solidFill>
                  <a:srgbClr val="000000"/>
                </a:solidFill>
              </a:rPr>
              <a:t>Size</a:t>
            </a:r>
            <a:endParaRPr lang="zh-CN" altLang="en-US" sz="3200" dirty="0">
              <a:solidFill>
                <a:srgbClr val="000000"/>
              </a:solidFill>
            </a:endParaRP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816678"/>
            <a:ext cx="3330229" cy="5509737"/>
          </a:xfrm>
          <a:prstGeom prst="rect">
            <a:avLst/>
          </a:prstGeom>
        </p:spPr>
      </p:pic>
      <p:sp>
        <p:nvSpPr>
          <p:cNvPr id="6" name="矩形 5"/>
          <p:cNvSpPr/>
          <p:nvPr/>
        </p:nvSpPr>
        <p:spPr>
          <a:xfrm>
            <a:off x="8546254" y="6122936"/>
            <a:ext cx="3001719" cy="461665"/>
          </a:xfrm>
          <a:prstGeom prst="rect">
            <a:avLst/>
          </a:prstGeom>
        </p:spPr>
        <p:txBody>
          <a:bodyPr wrap="none">
            <a:spAutoFit/>
          </a:bodyPr>
          <a:lstStyle/>
          <a:p>
            <a:r>
              <a:rPr lang="en-US" altLang="zh-CN" dirty="0" err="1"/>
              <a:t>com.dodur.android.golf</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25" y="2179586"/>
            <a:ext cx="7093894" cy="3943350"/>
          </a:xfrm>
          <a:prstGeom prst="rect">
            <a:avLst/>
          </a:prstGeom>
        </p:spPr>
      </p:pic>
    </p:spTree>
    <p:extLst>
      <p:ext uri="{BB962C8B-B14F-4D97-AF65-F5344CB8AC3E}">
        <p14:creationId xmlns:p14="http://schemas.microsoft.com/office/powerpoint/2010/main" val="795901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#3: </a:t>
            </a:r>
            <a:r>
              <a:rPr lang="en-US" altLang="zh-CN" sz="3200" dirty="0">
                <a:solidFill>
                  <a:srgbClr val="000000"/>
                </a:solidFill>
              </a:rPr>
              <a:t>Ad </a:t>
            </a:r>
            <a:r>
              <a:rPr lang="en-US" altLang="zh-CN" sz="3200" dirty="0" smtClean="0">
                <a:solidFill>
                  <a:srgbClr val="000000"/>
                </a:solidFill>
              </a:rPr>
              <a:t>Number</a:t>
            </a:r>
            <a:endParaRPr lang="zh-CN" altLang="en-US" sz="3200" dirty="0">
              <a:solidFill>
                <a:srgbClr val="000000"/>
              </a:solidFill>
            </a:endParaRPr>
          </a:p>
          <a:p>
            <a:endParaRPr lang="zh-CN" altLang="en-US" dirty="0"/>
          </a:p>
        </p:txBody>
      </p:sp>
      <p:sp>
        <p:nvSpPr>
          <p:cNvPr id="6" name="矩形 5"/>
          <p:cNvSpPr/>
          <p:nvPr/>
        </p:nvSpPr>
        <p:spPr>
          <a:xfrm>
            <a:off x="7964751" y="6103292"/>
            <a:ext cx="4197752" cy="461665"/>
          </a:xfrm>
          <a:prstGeom prst="rect">
            <a:avLst/>
          </a:prstGeom>
        </p:spPr>
        <p:txBody>
          <a:bodyPr wrap="none">
            <a:spAutoFit/>
          </a:bodyPr>
          <a:lstStyle/>
          <a:p>
            <a:r>
              <a:rPr lang="en-US" altLang="zh-CN" dirty="0"/>
              <a:t>com.CrazyRunGame1.Templeqqq</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787" y="997892"/>
            <a:ext cx="3097198" cy="5105400"/>
          </a:xfrm>
          <a:prstGeom prst="rect">
            <a:avLst/>
          </a:prstGeom>
        </p:spPr>
      </p:pic>
      <p:pic>
        <p:nvPicPr>
          <p:cNvPr id="8" name="图片 7"/>
          <p:cNvPicPr>
            <a:picLocks noChangeAspect="1"/>
          </p:cNvPicPr>
          <p:nvPr/>
        </p:nvPicPr>
        <p:blipFill>
          <a:blip r:embed="rId3"/>
          <a:stretch>
            <a:fillRect/>
          </a:stretch>
        </p:blipFill>
        <p:spPr>
          <a:xfrm>
            <a:off x="2199259" y="2134807"/>
            <a:ext cx="4643437" cy="4179652"/>
          </a:xfrm>
          <a:prstGeom prst="rect">
            <a:avLst/>
          </a:prstGeom>
        </p:spPr>
      </p:pic>
    </p:spTree>
    <p:extLst>
      <p:ext uri="{BB962C8B-B14F-4D97-AF65-F5344CB8AC3E}">
        <p14:creationId xmlns:p14="http://schemas.microsoft.com/office/powerpoint/2010/main" val="3172504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#4: </a:t>
            </a:r>
            <a:r>
              <a:rPr lang="en-US" altLang="zh-CN" sz="3200" dirty="0">
                <a:solidFill>
                  <a:srgbClr val="000000"/>
                </a:solidFill>
              </a:rPr>
              <a:t>Ad </a:t>
            </a:r>
            <a:r>
              <a:rPr lang="en-US" altLang="zh-CN" sz="3200" dirty="0" smtClean="0">
                <a:solidFill>
                  <a:srgbClr val="000000"/>
                </a:solidFill>
              </a:rPr>
              <a:t>Overlap</a:t>
            </a:r>
            <a:endParaRPr lang="zh-CN" altLang="en-US" sz="3200" dirty="0">
              <a:solidFill>
                <a:srgbClr val="000000"/>
              </a:solidFill>
            </a:endParaRPr>
          </a:p>
          <a:p>
            <a:endParaRPr lang="zh-CN" altLang="en-US" dirty="0"/>
          </a:p>
        </p:txBody>
      </p:sp>
      <p:sp>
        <p:nvSpPr>
          <p:cNvPr id="6" name="矩形 5"/>
          <p:cNvSpPr/>
          <p:nvPr/>
        </p:nvSpPr>
        <p:spPr>
          <a:xfrm>
            <a:off x="8432549" y="6007192"/>
            <a:ext cx="3275256" cy="830997"/>
          </a:xfrm>
          <a:prstGeom prst="rect">
            <a:avLst/>
          </a:prstGeom>
        </p:spPr>
        <p:txBody>
          <a:bodyPr wrap="none">
            <a:spAutoFit/>
          </a:bodyPr>
          <a:lstStyle/>
          <a:p>
            <a:r>
              <a:rPr lang="en-US" altLang="zh-CN" dirty="0" err="1" smtClean="0"/>
              <a:t>com.baiwang.instasquare</a:t>
            </a:r>
            <a:endParaRPr lang="en-US" altLang="zh-CN" dirty="0" smtClean="0"/>
          </a:p>
          <a:p>
            <a:r>
              <a:rPr lang="en-US" altLang="zh-CN" dirty="0" err="1" smtClean="0"/>
              <a:t>wqkswopelavtjpbmtfvxak</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890" y="2300384"/>
            <a:ext cx="5843587" cy="400178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200" y="901792"/>
            <a:ext cx="3116055" cy="5105400"/>
          </a:xfrm>
          <a:prstGeom prst="rect">
            <a:avLst/>
          </a:prstGeom>
        </p:spPr>
      </p:pic>
    </p:spTree>
    <p:extLst>
      <p:ext uri="{BB962C8B-B14F-4D97-AF65-F5344CB8AC3E}">
        <p14:creationId xmlns:p14="http://schemas.microsoft.com/office/powerpoint/2010/main" val="613128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#5: Interactive Ad Fraud</a:t>
            </a:r>
            <a:endParaRPr lang="zh-CN" altLang="en-US" sz="3200" dirty="0">
              <a:solidFill>
                <a:srgbClr val="000000"/>
              </a:solidFill>
            </a:endParaRPr>
          </a:p>
          <a:p>
            <a:endParaRPr lang="zh-CN" altLang="en-US" dirty="0"/>
          </a:p>
        </p:txBody>
      </p:sp>
      <p:sp>
        <p:nvSpPr>
          <p:cNvPr id="6" name="矩形 5"/>
          <p:cNvSpPr/>
          <p:nvPr/>
        </p:nvSpPr>
        <p:spPr>
          <a:xfrm>
            <a:off x="7584615" y="5882559"/>
            <a:ext cx="4047903" cy="461665"/>
          </a:xfrm>
          <a:prstGeom prst="rect">
            <a:avLst/>
          </a:prstGeom>
        </p:spPr>
        <p:txBody>
          <a:bodyPr wrap="none">
            <a:spAutoFit/>
          </a:bodyPr>
          <a:lstStyle/>
          <a:p>
            <a:r>
              <a:rPr lang="en-US" altLang="zh-CN" dirty="0" err="1" smtClean="0"/>
              <a:t>com.android.yatree.taijiaomusic</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492" y="1000699"/>
            <a:ext cx="2920148" cy="4881860"/>
          </a:xfrm>
          <a:prstGeom prst="rect">
            <a:avLst/>
          </a:prstGeom>
        </p:spPr>
      </p:pic>
      <p:pic>
        <p:nvPicPr>
          <p:cNvPr id="11" name="图片 10"/>
          <p:cNvPicPr>
            <a:picLocks noChangeAspect="1"/>
          </p:cNvPicPr>
          <p:nvPr/>
        </p:nvPicPr>
        <p:blipFill>
          <a:blip r:embed="rId3"/>
          <a:stretch>
            <a:fillRect/>
          </a:stretch>
        </p:blipFill>
        <p:spPr>
          <a:xfrm>
            <a:off x="1821437" y="2121603"/>
            <a:ext cx="5034786" cy="4212522"/>
          </a:xfrm>
          <a:prstGeom prst="rect">
            <a:avLst/>
          </a:prstGeom>
        </p:spPr>
      </p:pic>
    </p:spTree>
    <p:extLst>
      <p:ext uri="{BB962C8B-B14F-4D97-AF65-F5344CB8AC3E}">
        <p14:creationId xmlns:p14="http://schemas.microsoft.com/office/powerpoint/2010/main" val="1294548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#6: Drive-by-Download Ad Fraud</a:t>
            </a:r>
            <a:endParaRPr lang="zh-CN" altLang="en-US" sz="3200" dirty="0">
              <a:solidFill>
                <a:srgbClr val="000000"/>
              </a:solidFill>
            </a:endParaRPr>
          </a:p>
          <a:p>
            <a:endParaRPr lang="zh-CN" altLang="en-US" dirty="0"/>
          </a:p>
        </p:txBody>
      </p:sp>
      <p:sp>
        <p:nvSpPr>
          <p:cNvPr id="6" name="矩形 5"/>
          <p:cNvSpPr/>
          <p:nvPr/>
        </p:nvSpPr>
        <p:spPr>
          <a:xfrm>
            <a:off x="7584980" y="6334125"/>
            <a:ext cx="3650358" cy="461665"/>
          </a:xfrm>
          <a:prstGeom prst="rect">
            <a:avLst/>
          </a:prstGeom>
        </p:spPr>
        <p:txBody>
          <a:bodyPr wrap="none">
            <a:spAutoFit/>
          </a:bodyPr>
          <a:lstStyle/>
          <a:p>
            <a:r>
              <a:rPr lang="en-US" altLang="zh-CN" dirty="0" err="1"/>
              <a:t>com.bugunsoft.BUZZPlayers</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65" y="1135804"/>
            <a:ext cx="3157189" cy="519832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064" y="1979820"/>
            <a:ext cx="4960456" cy="4317434"/>
          </a:xfrm>
          <a:prstGeom prst="rect">
            <a:avLst/>
          </a:prstGeom>
        </p:spPr>
      </p:pic>
    </p:spTree>
    <p:extLst>
      <p:ext uri="{BB962C8B-B14F-4D97-AF65-F5344CB8AC3E}">
        <p14:creationId xmlns:p14="http://schemas.microsoft.com/office/powerpoint/2010/main" val="22696874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#7: Outside Ad</a:t>
            </a:r>
            <a:endParaRPr lang="zh-CN" altLang="en-US" sz="3200" dirty="0">
              <a:solidFill>
                <a:srgbClr val="000000"/>
              </a:solidFill>
            </a:endParaRPr>
          </a:p>
          <a:p>
            <a:endParaRPr lang="zh-CN" altLang="en-US" dirty="0"/>
          </a:p>
        </p:txBody>
      </p:sp>
      <p:sp>
        <p:nvSpPr>
          <p:cNvPr id="6" name="矩形 5"/>
          <p:cNvSpPr/>
          <p:nvPr/>
        </p:nvSpPr>
        <p:spPr>
          <a:xfrm>
            <a:off x="8804896" y="6126351"/>
            <a:ext cx="2204450" cy="461665"/>
          </a:xfrm>
          <a:prstGeom prst="rect">
            <a:avLst/>
          </a:prstGeom>
        </p:spPr>
        <p:txBody>
          <a:bodyPr wrap="none">
            <a:spAutoFit/>
          </a:bodyPr>
          <a:lstStyle/>
          <a:p>
            <a:r>
              <a:rPr lang="en-US" altLang="zh-CN" dirty="0" err="1"/>
              <a:t>com.ChangStory</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604" y="841305"/>
            <a:ext cx="3147034" cy="51816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792" y="2074606"/>
            <a:ext cx="4684416" cy="4334742"/>
          </a:xfrm>
          <a:prstGeom prst="rect">
            <a:avLst/>
          </a:prstGeom>
        </p:spPr>
      </p:pic>
    </p:spTree>
    <p:extLst>
      <p:ext uri="{BB962C8B-B14F-4D97-AF65-F5344CB8AC3E}">
        <p14:creationId xmlns:p14="http://schemas.microsoft.com/office/powerpoint/2010/main" val="2446950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#8: Frequent Ad</a:t>
            </a:r>
            <a:endParaRPr lang="zh-CN" altLang="en-US" sz="3200" dirty="0">
              <a:solidFill>
                <a:srgbClr val="000000"/>
              </a:solidFill>
            </a:endParaRPr>
          </a:p>
          <a:p>
            <a:endParaRPr lang="zh-CN" altLang="en-US" dirty="0"/>
          </a:p>
        </p:txBody>
      </p:sp>
      <p:sp>
        <p:nvSpPr>
          <p:cNvPr id="6" name="矩形 5"/>
          <p:cNvSpPr/>
          <p:nvPr/>
        </p:nvSpPr>
        <p:spPr>
          <a:xfrm>
            <a:off x="7850774" y="6036857"/>
            <a:ext cx="3736920" cy="461665"/>
          </a:xfrm>
          <a:prstGeom prst="rect">
            <a:avLst/>
          </a:prstGeom>
        </p:spPr>
        <p:txBody>
          <a:bodyPr wrap="none">
            <a:spAutoFit/>
          </a:bodyPr>
          <a:lstStyle/>
          <a:p>
            <a:r>
              <a:rPr lang="en-US" altLang="zh-CN" dirty="0" err="1"/>
              <a:t>com.fitness.gym.tips.besttips</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664" y="1332504"/>
            <a:ext cx="2875140" cy="473392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94" y="1877608"/>
            <a:ext cx="5317534" cy="4620914"/>
          </a:xfrm>
          <a:prstGeom prst="rect">
            <a:avLst/>
          </a:prstGeom>
        </p:spPr>
      </p:pic>
    </p:spTree>
    <p:extLst>
      <p:ext uri="{BB962C8B-B14F-4D97-AF65-F5344CB8AC3E}">
        <p14:creationId xmlns:p14="http://schemas.microsoft.com/office/powerpoint/2010/main" val="2115586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Heuristics-supported ad fraud detection</a:t>
            </a:r>
            <a:endParaRPr lang="zh-CN" altLang="en-US" dirty="0"/>
          </a:p>
        </p:txBody>
      </p:sp>
      <p:sp>
        <p:nvSpPr>
          <p:cNvPr id="3" name="内容占位符 2"/>
          <p:cNvSpPr>
            <a:spLocks noGrp="1"/>
          </p:cNvSpPr>
          <p:nvPr>
            <p:ph idx="1"/>
          </p:nvPr>
        </p:nvSpPr>
        <p:spPr/>
        <p:txBody>
          <a:bodyPr/>
          <a:lstStyle/>
          <a:p>
            <a:pPr lvl="0"/>
            <a:r>
              <a:rPr lang="en-US" altLang="zh-CN" sz="3200" dirty="0">
                <a:solidFill>
                  <a:srgbClr val="000000"/>
                </a:solidFill>
              </a:rPr>
              <a:t>Fraud </a:t>
            </a:r>
            <a:r>
              <a:rPr lang="en-US" altLang="zh-CN" sz="3200" dirty="0" smtClean="0">
                <a:solidFill>
                  <a:srgbClr val="000000"/>
                </a:solidFill>
              </a:rPr>
              <a:t>#9: Non-content Ad Fraud</a:t>
            </a:r>
            <a:endParaRPr lang="zh-CN" altLang="en-US" sz="3200" dirty="0">
              <a:solidFill>
                <a:srgbClr val="000000"/>
              </a:solidFill>
            </a:endParaRPr>
          </a:p>
          <a:p>
            <a:endParaRPr lang="zh-CN" altLang="en-US" dirty="0"/>
          </a:p>
        </p:txBody>
      </p:sp>
      <p:sp>
        <p:nvSpPr>
          <p:cNvPr id="6" name="矩形 5"/>
          <p:cNvSpPr/>
          <p:nvPr/>
        </p:nvSpPr>
        <p:spPr>
          <a:xfrm>
            <a:off x="8429825" y="6036857"/>
            <a:ext cx="2627642" cy="461665"/>
          </a:xfrm>
          <a:prstGeom prst="rect">
            <a:avLst/>
          </a:prstGeom>
        </p:spPr>
        <p:txBody>
          <a:bodyPr wrap="none">
            <a:spAutoFit/>
          </a:bodyPr>
          <a:lstStyle/>
          <a:p>
            <a:r>
              <a:rPr lang="en-US" altLang="zh-CN" dirty="0" err="1"/>
              <a:t>com.pageplusstatus</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165" y="1007657"/>
            <a:ext cx="3054474" cy="50292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651" y="2022692"/>
            <a:ext cx="3886200" cy="4475830"/>
          </a:xfrm>
          <a:prstGeom prst="rect">
            <a:avLst/>
          </a:prstGeom>
        </p:spPr>
      </p:pic>
    </p:spTree>
    <p:extLst>
      <p:ext uri="{BB962C8B-B14F-4D97-AF65-F5344CB8AC3E}">
        <p14:creationId xmlns:p14="http://schemas.microsoft.com/office/powerpoint/2010/main" val="4135319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5" name="内容占位符 2"/>
          <p:cNvSpPr>
            <a:spLocks noGrp="1"/>
          </p:cNvSpPr>
          <p:nvPr>
            <p:ph idx="1"/>
          </p:nvPr>
        </p:nvSpPr>
        <p:spPr>
          <a:xfrm>
            <a:off x="529167" y="1362075"/>
            <a:ext cx="10528300" cy="4972050"/>
          </a:xfrm>
        </p:spPr>
        <p:txBody>
          <a:bodyPr/>
          <a:lstStyle/>
          <a:p>
            <a:r>
              <a:rPr lang="en-US" altLang="zh-CN" sz="2800" dirty="0" smtClean="0"/>
              <a:t>Benchmarks</a:t>
            </a:r>
          </a:p>
          <a:p>
            <a:pPr lvl="1"/>
            <a:r>
              <a:rPr lang="en-US" altLang="zh-CN" sz="2400" dirty="0" err="1" smtClean="0"/>
              <a:t>AdViewBenchmark</a:t>
            </a:r>
            <a:r>
              <a:rPr lang="en-US" altLang="zh-CN" sz="2400" dirty="0" smtClean="0"/>
              <a:t>: 500 apps, 4,403 views, 211 ad </a:t>
            </a:r>
            <a:r>
              <a:rPr lang="en-US" altLang="zh-CN" sz="2400" dirty="0"/>
              <a:t>views</a:t>
            </a:r>
            <a:r>
              <a:rPr lang="en-US" altLang="zh-CN" sz="2400" dirty="0" smtClean="0"/>
              <a:t>. 93.4% Precision. </a:t>
            </a:r>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r>
              <a:rPr lang="en-US" altLang="zh-CN" sz="2400" dirty="0" err="1" smtClean="0"/>
              <a:t>AdFraudBench</a:t>
            </a:r>
            <a:r>
              <a:rPr lang="en-US" altLang="zh-CN" sz="2400" dirty="0" smtClean="0"/>
              <a:t>: 100 apps</a:t>
            </a:r>
            <a:r>
              <a:rPr lang="en-US" altLang="zh-CN" sz="2400" dirty="0"/>
              <a:t>, </a:t>
            </a:r>
            <a:r>
              <a:rPr lang="en-US" altLang="zh-CN" sz="2400" dirty="0" smtClean="0"/>
              <a:t>50 contained Ad fraud. 93.9% Precision. </a:t>
            </a:r>
            <a:endParaRPr lang="en-US" altLang="zh-CN" sz="2400" dirty="0"/>
          </a:p>
          <a:p>
            <a:pPr lvl="1"/>
            <a:endParaRPr lang="en-US" altLang="zh-CN" sz="2400" dirty="0" smtClean="0"/>
          </a:p>
        </p:txBody>
      </p:sp>
      <p:pic>
        <p:nvPicPr>
          <p:cNvPr id="6" name="图片 5"/>
          <p:cNvPicPr>
            <a:picLocks noChangeAspect="1"/>
          </p:cNvPicPr>
          <p:nvPr/>
        </p:nvPicPr>
        <p:blipFill>
          <a:blip r:embed="rId2"/>
          <a:stretch>
            <a:fillRect/>
          </a:stretch>
        </p:blipFill>
        <p:spPr>
          <a:xfrm>
            <a:off x="3088193" y="2557724"/>
            <a:ext cx="5267246" cy="1295400"/>
          </a:xfrm>
          <a:prstGeom prst="rect">
            <a:avLst/>
          </a:prstGeom>
        </p:spPr>
      </p:pic>
      <p:pic>
        <p:nvPicPr>
          <p:cNvPr id="7" name="图片 6"/>
          <p:cNvPicPr>
            <a:picLocks noChangeAspect="1"/>
          </p:cNvPicPr>
          <p:nvPr/>
        </p:nvPicPr>
        <p:blipFill>
          <a:blip r:embed="rId3"/>
          <a:stretch>
            <a:fillRect/>
          </a:stretch>
        </p:blipFill>
        <p:spPr>
          <a:xfrm>
            <a:off x="3159694" y="4959897"/>
            <a:ext cx="5267246" cy="1383859"/>
          </a:xfrm>
          <a:prstGeom prst="rect">
            <a:avLst/>
          </a:prstGeom>
        </p:spPr>
      </p:pic>
    </p:spTree>
    <p:extLst>
      <p:ext uri="{BB962C8B-B14F-4D97-AF65-F5344CB8AC3E}">
        <p14:creationId xmlns:p14="http://schemas.microsoft.com/office/powerpoint/2010/main" val="729000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Detection in the wild</a:t>
            </a:r>
            <a:endParaRPr lang="zh-CN" altLang="en-US" dirty="0"/>
          </a:p>
        </p:txBody>
      </p:sp>
      <p:sp>
        <p:nvSpPr>
          <p:cNvPr id="3" name="内容占位符 2"/>
          <p:cNvSpPr>
            <a:spLocks noGrp="1"/>
          </p:cNvSpPr>
          <p:nvPr>
            <p:ph idx="1"/>
          </p:nvPr>
        </p:nvSpPr>
        <p:spPr>
          <a:xfrm>
            <a:off x="529167" y="1362075"/>
            <a:ext cx="10069649" cy="4972050"/>
          </a:xfrm>
        </p:spPr>
        <p:txBody>
          <a:bodyPr/>
          <a:lstStyle/>
          <a:p>
            <a:r>
              <a:rPr lang="en-US" altLang="zh-CN" sz="4000" dirty="0" smtClean="0"/>
              <a:t>Dataset</a:t>
            </a:r>
          </a:p>
          <a:p>
            <a:pPr lvl="1"/>
            <a:r>
              <a:rPr lang="en-US" altLang="zh-CN" sz="3600" dirty="0" smtClean="0"/>
              <a:t>over 3 million Android apps </a:t>
            </a:r>
          </a:p>
          <a:p>
            <a:pPr lvl="1"/>
            <a:r>
              <a:rPr lang="en-US" altLang="zh-CN" sz="3600" dirty="0" smtClean="0"/>
              <a:t>Identify ad </a:t>
            </a:r>
            <a:r>
              <a:rPr lang="en-US" altLang="zh-CN" sz="3600" dirty="0"/>
              <a:t>libraries from 20 ad networks </a:t>
            </a:r>
            <a:r>
              <a:rPr lang="en-US" altLang="zh-CN" sz="3600" dirty="0" smtClean="0"/>
              <a:t>represented each </a:t>
            </a:r>
            <a:r>
              <a:rPr lang="en-US" altLang="zh-CN" sz="3600" dirty="0"/>
              <a:t>in at least 500 apps. </a:t>
            </a:r>
            <a:endParaRPr lang="en-US" altLang="zh-CN" sz="3600" dirty="0" smtClean="0"/>
          </a:p>
          <a:p>
            <a:pPr lvl="1"/>
            <a:r>
              <a:rPr lang="en-US" altLang="zh-CN" sz="3600" b="1" dirty="0" smtClean="0"/>
              <a:t>12,000 apps in total</a:t>
            </a:r>
            <a:endParaRPr lang="en-US" altLang="zh-CN" sz="3600" b="1" dirty="0"/>
          </a:p>
          <a:p>
            <a:pPr lvl="2"/>
            <a:r>
              <a:rPr lang="en-US" altLang="zh-CN" sz="3600" dirty="0" smtClean="0"/>
              <a:t>randomly </a:t>
            </a:r>
            <a:r>
              <a:rPr lang="en-US" altLang="zh-CN" sz="3600" dirty="0"/>
              <a:t>select 500 apps per ad network, </a:t>
            </a:r>
            <a:r>
              <a:rPr lang="en-US" altLang="zh-CN" sz="3600" dirty="0" smtClean="0"/>
              <a:t>2500 for </a:t>
            </a:r>
            <a:r>
              <a:rPr lang="en-US" altLang="zh-CN" sz="3600" dirty="0" err="1" smtClean="0"/>
              <a:t>Admob</a:t>
            </a:r>
            <a:endParaRPr lang="zh-CN" altLang="en-US" sz="3600" dirty="0"/>
          </a:p>
        </p:txBody>
      </p:sp>
    </p:spTree>
    <p:extLst>
      <p:ext uri="{BB962C8B-B14F-4D97-AF65-F5344CB8AC3E}">
        <p14:creationId xmlns:p14="http://schemas.microsoft.com/office/powerpoint/2010/main" val="1814778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 Advertising is Big Business</a:t>
            </a:r>
            <a:endParaRPr lang="zh-CN" altLang="en-US" dirty="0"/>
          </a:p>
        </p:txBody>
      </p:sp>
      <p:sp>
        <p:nvSpPr>
          <p:cNvPr id="3" name="内容占位符 2"/>
          <p:cNvSpPr>
            <a:spLocks noGrp="1"/>
          </p:cNvSpPr>
          <p:nvPr>
            <p:ph idx="1"/>
          </p:nvPr>
        </p:nvSpPr>
        <p:spPr>
          <a:xfrm>
            <a:off x="529166" y="1362075"/>
            <a:ext cx="11205633" cy="4972050"/>
          </a:xfrm>
        </p:spPr>
        <p:txBody>
          <a:bodyPr/>
          <a:lstStyle/>
          <a:p>
            <a:r>
              <a:rPr lang="en-US" altLang="zh-CN" sz="3200" dirty="0"/>
              <a:t>Advertisement drives the economy of the </a:t>
            </a:r>
            <a:r>
              <a:rPr lang="en-US" altLang="zh-CN" sz="3200" dirty="0" smtClean="0"/>
              <a:t>app ecosystem</a:t>
            </a:r>
          </a:p>
          <a:p>
            <a:pPr lvl="1"/>
            <a:r>
              <a:rPr lang="en-US" altLang="zh-CN" sz="2800" dirty="0" smtClean="0"/>
              <a:t>The revenue of mobile advertising will achieve 244 billion by 2022</a:t>
            </a:r>
            <a:endParaRPr lang="zh-CN" altLang="en-US" sz="2800" dirty="0"/>
          </a:p>
        </p:txBody>
      </p:sp>
      <p:pic>
        <p:nvPicPr>
          <p:cNvPr id="5" name="图片 4"/>
          <p:cNvPicPr>
            <a:picLocks noChangeAspect="1"/>
          </p:cNvPicPr>
          <p:nvPr/>
        </p:nvPicPr>
        <p:blipFill rotWithShape="1">
          <a:blip r:embed="rId3"/>
          <a:srcRect l="16283" t="14779" r="11686" b="12966"/>
          <a:stretch/>
        </p:blipFill>
        <p:spPr>
          <a:xfrm>
            <a:off x="1824135" y="2487192"/>
            <a:ext cx="7426570" cy="4011330"/>
          </a:xfrm>
          <a:prstGeom prst="rect">
            <a:avLst/>
          </a:prstGeom>
        </p:spPr>
      </p:pic>
      <p:sp>
        <p:nvSpPr>
          <p:cNvPr id="6" name="文本框 5"/>
          <p:cNvSpPr txBox="1"/>
          <p:nvPr/>
        </p:nvSpPr>
        <p:spPr>
          <a:xfrm>
            <a:off x="1787769" y="6381017"/>
            <a:ext cx="5451231" cy="369332"/>
          </a:xfrm>
          <a:prstGeom prst="rect">
            <a:avLst/>
          </a:prstGeom>
          <a:noFill/>
        </p:spPr>
        <p:txBody>
          <a:bodyPr wrap="square" rtlCol="0">
            <a:spAutoFit/>
          </a:bodyPr>
          <a:lstStyle/>
          <a:p>
            <a:r>
              <a:rPr lang="en-US" altLang="zh-CN" sz="1800" b="0" dirty="0" smtClean="0">
                <a:latin typeface="Calibri" pitchFamily="34" charset="0"/>
              </a:rPr>
              <a:t>*from Zion market research 2017</a:t>
            </a:r>
            <a:endParaRPr lang="zh-CN" altLang="en-US" sz="1800" b="0" dirty="0" smtClean="0">
              <a:latin typeface="Calibri" pitchFamily="34" charset="0"/>
            </a:endParaRPr>
          </a:p>
        </p:txBody>
      </p:sp>
    </p:spTree>
    <p:extLst>
      <p:ext uri="{BB962C8B-B14F-4D97-AF65-F5344CB8AC3E}">
        <p14:creationId xmlns:p14="http://schemas.microsoft.com/office/powerpoint/2010/main" val="3028758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Detection in the wild</a:t>
            </a:r>
            <a:endParaRPr lang="zh-CN" altLang="en-US" dirty="0"/>
          </a:p>
        </p:txBody>
      </p:sp>
      <p:sp>
        <p:nvSpPr>
          <p:cNvPr id="3" name="内容占位符 2"/>
          <p:cNvSpPr>
            <a:spLocks noGrp="1"/>
          </p:cNvSpPr>
          <p:nvPr>
            <p:ph idx="1"/>
          </p:nvPr>
        </p:nvSpPr>
        <p:spPr/>
        <p:txBody>
          <a:bodyPr/>
          <a:lstStyle/>
          <a:p>
            <a:r>
              <a:rPr lang="en-US" altLang="zh-CN" sz="3200" dirty="0"/>
              <a:t>Ad fraud distribution by type</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642" y="1981200"/>
            <a:ext cx="7315200" cy="4690285"/>
          </a:xfrm>
          <a:prstGeom prst="rect">
            <a:avLst/>
          </a:prstGeom>
        </p:spPr>
      </p:pic>
    </p:spTree>
    <p:extLst>
      <p:ext uri="{BB962C8B-B14F-4D97-AF65-F5344CB8AC3E}">
        <p14:creationId xmlns:p14="http://schemas.microsoft.com/office/powerpoint/2010/main" val="414778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Detection in the wild</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749" y="2160123"/>
            <a:ext cx="6668078" cy="3375953"/>
          </a:xfrm>
        </p:spPr>
      </p:pic>
      <p:sp>
        <p:nvSpPr>
          <p:cNvPr id="5" name="内容占位符 2"/>
          <p:cNvSpPr txBox="1">
            <a:spLocks/>
          </p:cNvSpPr>
          <p:nvPr/>
        </p:nvSpPr>
        <p:spPr bwMode="auto">
          <a:xfrm>
            <a:off x="544407" y="1362074"/>
            <a:ext cx="10528300"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sz="3200" kern="0" dirty="0" smtClean="0"/>
              <a:t>Ad fraud distribution by market</a:t>
            </a:r>
            <a:endParaRPr lang="zh-CN" altLang="en-US" sz="3200" kern="0" dirty="0"/>
          </a:p>
        </p:txBody>
      </p:sp>
    </p:spTree>
    <p:extLst>
      <p:ext uri="{BB962C8B-B14F-4D97-AF65-F5344CB8AC3E}">
        <p14:creationId xmlns:p14="http://schemas.microsoft.com/office/powerpoint/2010/main" val="3559813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Detection in the wild</a:t>
            </a:r>
            <a:endParaRPr lang="zh-CN" altLang="en-US" dirty="0"/>
          </a:p>
        </p:txBody>
      </p:sp>
      <p:sp>
        <p:nvSpPr>
          <p:cNvPr id="4" name="内容占位符 2"/>
          <p:cNvSpPr txBox="1">
            <a:spLocks/>
          </p:cNvSpPr>
          <p:nvPr/>
        </p:nvSpPr>
        <p:spPr bwMode="auto">
          <a:xfrm>
            <a:off x="529167" y="1362075"/>
            <a:ext cx="10528300"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sz="3200" kern="0" dirty="0" smtClean="0"/>
              <a:t>Ad fraud distribution by ad network</a:t>
            </a:r>
            <a:endParaRPr lang="zh-CN" altLang="en-US" sz="3200" kern="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12" y="1905000"/>
            <a:ext cx="9372600" cy="4839781"/>
          </a:xfrm>
          <a:prstGeom prst="rect">
            <a:avLst/>
          </a:prstGeom>
        </p:spPr>
      </p:pic>
    </p:spTree>
    <p:extLst>
      <p:ext uri="{BB962C8B-B14F-4D97-AF65-F5344CB8AC3E}">
        <p14:creationId xmlns:p14="http://schemas.microsoft.com/office/powerpoint/2010/main" val="1760525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and Take Away Messages</a:t>
            </a:r>
            <a:endParaRPr lang="zh-CN" altLang="en-US" dirty="0"/>
          </a:p>
        </p:txBody>
      </p:sp>
      <p:sp>
        <p:nvSpPr>
          <p:cNvPr id="3" name="内容占位符 2"/>
          <p:cNvSpPr>
            <a:spLocks noGrp="1"/>
          </p:cNvSpPr>
          <p:nvPr>
            <p:ph idx="1"/>
          </p:nvPr>
        </p:nvSpPr>
        <p:spPr>
          <a:xfrm>
            <a:off x="491253" y="1133476"/>
            <a:ext cx="10528300" cy="4972050"/>
          </a:xfrm>
        </p:spPr>
        <p:txBody>
          <a:bodyPr/>
          <a:lstStyle/>
          <a:p>
            <a:r>
              <a:rPr lang="en-US" altLang="zh-CN" sz="3200" dirty="0"/>
              <a:t>many apps </a:t>
            </a:r>
            <a:r>
              <a:rPr lang="en-US" altLang="zh-CN" sz="3200" dirty="0" smtClean="0"/>
              <a:t>implement advanced </a:t>
            </a:r>
            <a:r>
              <a:rPr lang="en-US" altLang="zh-CN" sz="3200" dirty="0"/>
              <a:t>procedures for tricking users into </a:t>
            </a:r>
            <a:r>
              <a:rPr lang="en-US" altLang="zh-CN" sz="3200" dirty="0" smtClean="0"/>
              <a:t>unintentionally clicking </a:t>
            </a:r>
            <a:r>
              <a:rPr lang="en-US" altLang="zh-CN" sz="3200" dirty="0"/>
              <a:t>ad views</a:t>
            </a:r>
          </a:p>
          <a:p>
            <a:r>
              <a:rPr lang="en-US" altLang="zh-CN" sz="3200" i="1" dirty="0" smtClean="0">
                <a:solidFill>
                  <a:srgbClr val="B20E12"/>
                </a:solidFill>
              </a:rPr>
              <a:t>build </a:t>
            </a:r>
            <a:r>
              <a:rPr lang="en-US" altLang="zh-CN" sz="3200" i="1" dirty="0">
                <a:solidFill>
                  <a:srgbClr val="B20E12"/>
                </a:solidFill>
              </a:rPr>
              <a:t>a </a:t>
            </a:r>
            <a:r>
              <a:rPr lang="en-US" altLang="zh-CN" sz="3200" i="1" dirty="0" smtClean="0">
                <a:solidFill>
                  <a:srgbClr val="B20E12"/>
                </a:solidFill>
              </a:rPr>
              <a:t>taxonomy </a:t>
            </a:r>
            <a:r>
              <a:rPr lang="en-US" altLang="zh-CN" sz="3200" dirty="0" smtClean="0"/>
              <a:t>as </a:t>
            </a:r>
            <a:r>
              <a:rPr lang="en-US" altLang="zh-CN" sz="3200" dirty="0"/>
              <a:t>a reference in the community to encourage the research </a:t>
            </a:r>
            <a:r>
              <a:rPr lang="en-US" altLang="zh-CN" sz="3200" dirty="0" smtClean="0"/>
              <a:t>line on </a:t>
            </a:r>
            <a:r>
              <a:rPr lang="en-US" altLang="zh-CN" sz="3200" dirty="0"/>
              <a:t>ad fraud </a:t>
            </a:r>
            <a:r>
              <a:rPr lang="en-US" altLang="zh-CN" sz="3200" dirty="0" smtClean="0"/>
              <a:t>detections</a:t>
            </a:r>
          </a:p>
          <a:p>
            <a:r>
              <a:rPr lang="en-US" altLang="zh-CN" sz="3200" i="1" dirty="0">
                <a:solidFill>
                  <a:srgbClr val="B20E12"/>
                </a:solidFill>
              </a:rPr>
              <a:t>devise and </a:t>
            </a:r>
            <a:r>
              <a:rPr lang="en-US" altLang="zh-CN" sz="3200" i="1" dirty="0" smtClean="0">
                <a:solidFill>
                  <a:srgbClr val="B20E12"/>
                </a:solidFill>
              </a:rPr>
              <a:t>implement FraudDroid</a:t>
            </a:r>
            <a:r>
              <a:rPr lang="en-US" altLang="zh-CN" sz="3200" dirty="0"/>
              <a:t>, a tool-supported approach for accurate and </a:t>
            </a:r>
            <a:r>
              <a:rPr lang="en-US" altLang="zh-CN" sz="3200" dirty="0" smtClean="0"/>
              <a:t>scalable detection </a:t>
            </a:r>
            <a:r>
              <a:rPr lang="en-US" altLang="zh-CN" sz="3200" dirty="0"/>
              <a:t>of ad </a:t>
            </a:r>
            <a:r>
              <a:rPr lang="en-US" altLang="zh-CN" sz="3200" dirty="0" smtClean="0"/>
              <a:t>frauds</a:t>
            </a:r>
          </a:p>
          <a:p>
            <a:r>
              <a:rPr lang="en-US" altLang="zh-CN" sz="3200" dirty="0" smtClean="0"/>
              <a:t>Ad fraud is </a:t>
            </a:r>
            <a:r>
              <a:rPr lang="en-US" altLang="zh-CN" sz="3200" dirty="0"/>
              <a:t>indeed a real issue in the Android ecosystem (</a:t>
            </a:r>
            <a:r>
              <a:rPr lang="en-US" altLang="zh-CN" sz="3200" dirty="0" smtClean="0"/>
              <a:t>2.79% </a:t>
            </a:r>
            <a:r>
              <a:rPr lang="en-US" altLang="zh-CN" sz="3200" dirty="0"/>
              <a:t>of apps </a:t>
            </a:r>
            <a:r>
              <a:rPr lang="en-US" altLang="zh-CN" sz="3200" dirty="0" smtClean="0"/>
              <a:t>in our study)</a:t>
            </a:r>
            <a:endParaRPr lang="en-US" altLang="zh-CN" sz="3200" dirty="0"/>
          </a:p>
          <a:p>
            <a:r>
              <a:rPr lang="en-US" altLang="zh-CN" sz="3200" dirty="0"/>
              <a:t>App markets and ad networks should take efforts to identify/prevent </a:t>
            </a:r>
            <a:r>
              <a:rPr lang="en-US" altLang="zh-CN" sz="3200" dirty="0" smtClean="0"/>
              <a:t>fraudulent apps</a:t>
            </a:r>
            <a:endParaRPr lang="en-US" altLang="zh-CN" sz="3200" dirty="0"/>
          </a:p>
          <a:p>
            <a:endParaRPr lang="en-US" altLang="zh-CN" sz="3200" dirty="0" smtClean="0"/>
          </a:p>
          <a:p>
            <a:endParaRPr lang="zh-CN" altLang="en-US" sz="3200" dirty="0"/>
          </a:p>
        </p:txBody>
      </p:sp>
      <p:sp>
        <p:nvSpPr>
          <p:cNvPr id="4" name="圆角矩形 3"/>
          <p:cNvSpPr/>
          <p:nvPr/>
        </p:nvSpPr>
        <p:spPr bwMode="auto">
          <a:xfrm>
            <a:off x="438111" y="1202181"/>
            <a:ext cx="10527579" cy="3141220"/>
          </a:xfrm>
          <a:prstGeom prst="roundRect">
            <a:avLst/>
          </a:prstGeom>
          <a:noFill/>
          <a:ln w="25400" cap="flat" cmpd="sng" algn="ctr">
            <a:solidFill>
              <a:schemeClr val="tx1"/>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
        <p:nvSpPr>
          <p:cNvPr id="5" name="圆角矩形 4"/>
          <p:cNvSpPr/>
          <p:nvPr/>
        </p:nvSpPr>
        <p:spPr bwMode="auto">
          <a:xfrm>
            <a:off x="438111" y="4419600"/>
            <a:ext cx="10527579" cy="2143125"/>
          </a:xfrm>
          <a:prstGeom prst="roundRect">
            <a:avLst/>
          </a:prstGeom>
          <a:noFill/>
          <a:ln w="25400" cap="flat" cmpd="sng" algn="ctr">
            <a:solidFill>
              <a:schemeClr val="tx1"/>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2196253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166" y="2209800"/>
            <a:ext cx="10748433" cy="3438525"/>
          </a:xfrm>
        </p:spPr>
        <p:txBody>
          <a:bodyPr/>
          <a:lstStyle/>
          <a:p>
            <a:pPr marL="0" indent="0" algn="ctr">
              <a:buNone/>
            </a:pPr>
            <a:r>
              <a:rPr lang="en-US" altLang="zh-CN" sz="6000" dirty="0" smtClean="0">
                <a:solidFill>
                  <a:srgbClr val="C00000"/>
                </a:solidFill>
              </a:rPr>
              <a:t>Thanks!</a:t>
            </a:r>
          </a:p>
          <a:p>
            <a:pPr marL="0" indent="0" algn="ctr">
              <a:buNone/>
            </a:pPr>
            <a:endParaRPr lang="en-US" altLang="zh-CN" sz="2000" dirty="0">
              <a:solidFill>
                <a:srgbClr val="C00000"/>
              </a:solidFill>
            </a:endParaRPr>
          </a:p>
        </p:txBody>
      </p:sp>
      <p:sp>
        <p:nvSpPr>
          <p:cNvPr id="2" name="文本框 1"/>
          <p:cNvSpPr txBox="1"/>
          <p:nvPr/>
        </p:nvSpPr>
        <p:spPr>
          <a:xfrm>
            <a:off x="1598082" y="3505200"/>
            <a:ext cx="8610600" cy="1384995"/>
          </a:xfrm>
          <a:prstGeom prst="rect">
            <a:avLst/>
          </a:prstGeom>
          <a:noFill/>
        </p:spPr>
        <p:txBody>
          <a:bodyPr wrap="square" rtlCol="0">
            <a:spAutoFit/>
          </a:bodyPr>
          <a:lstStyle/>
          <a:p>
            <a:pPr algn="ctr"/>
            <a:r>
              <a:rPr lang="en-US" altLang="zh-CN" sz="2800" b="0" i="1" dirty="0" smtClean="0">
                <a:latin typeface="Calibri" pitchFamily="34" charset="0"/>
              </a:rPr>
              <a:t>Haoyu Wang, </a:t>
            </a:r>
          </a:p>
          <a:p>
            <a:pPr algn="ctr"/>
            <a:r>
              <a:rPr lang="en-US" altLang="zh-CN" sz="2800" b="0" i="1" dirty="0" smtClean="0">
                <a:latin typeface="Calibri" pitchFamily="34" charset="0"/>
              </a:rPr>
              <a:t>Assistant Professor, BUPT,</a:t>
            </a:r>
          </a:p>
          <a:p>
            <a:pPr algn="ctr"/>
            <a:r>
              <a:rPr lang="en-US" altLang="zh-CN" sz="2800" b="0" i="1" dirty="0" smtClean="0">
                <a:latin typeface="Calibri" pitchFamily="34" charset="0"/>
              </a:rPr>
              <a:t>haoyuwang@bupt.edu.cn</a:t>
            </a:r>
            <a:endParaRPr lang="zh-CN" altLang="en-US" sz="2800" b="0" i="1" dirty="0" smtClean="0">
              <a:latin typeface="Calibri" pitchFamily="34" charset="0"/>
            </a:endParaRPr>
          </a:p>
        </p:txBody>
      </p:sp>
    </p:spTree>
    <p:extLst>
      <p:ext uri="{BB962C8B-B14F-4D97-AF65-F5344CB8AC3E}">
        <p14:creationId xmlns:p14="http://schemas.microsoft.com/office/powerpoint/2010/main" val="2936198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 Where There Is Money …</a:t>
            </a:r>
            <a:endParaRPr lang="zh-CN" altLang="en-US" dirty="0"/>
          </a:p>
        </p:txBody>
      </p:sp>
      <p:sp>
        <p:nvSpPr>
          <p:cNvPr id="3" name="内容占位符 2"/>
          <p:cNvSpPr>
            <a:spLocks noGrp="1"/>
          </p:cNvSpPr>
          <p:nvPr>
            <p:ph idx="1"/>
          </p:nvPr>
        </p:nvSpPr>
        <p:spPr/>
        <p:txBody>
          <a:bodyPr/>
          <a:lstStyle/>
          <a:p>
            <a:r>
              <a:rPr lang="en-US" altLang="zh-CN" sz="3600" dirty="0" smtClean="0"/>
              <a:t>There are those who follow it</a:t>
            </a:r>
            <a:endParaRPr lang="zh-CN" altLang="en-US" sz="36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35" y="2103795"/>
            <a:ext cx="5772765" cy="2938425"/>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6281"/>
          <a:stretch/>
        </p:blipFill>
        <p:spPr>
          <a:xfrm>
            <a:off x="6172200" y="2032583"/>
            <a:ext cx="5795434" cy="341110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088" y="5365677"/>
            <a:ext cx="8123624" cy="1447925"/>
          </a:xfrm>
          <a:prstGeom prst="rect">
            <a:avLst/>
          </a:prstGeom>
        </p:spPr>
      </p:pic>
    </p:spTree>
    <p:extLst>
      <p:ext uri="{BB962C8B-B14F-4D97-AF65-F5344CB8AC3E}">
        <p14:creationId xmlns:p14="http://schemas.microsoft.com/office/powerpoint/2010/main" val="974623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 Ad Fraud</a:t>
            </a:r>
            <a:endParaRPr lang="zh-CN" altLang="en-US" dirty="0"/>
          </a:p>
        </p:txBody>
      </p:sp>
      <p:sp>
        <p:nvSpPr>
          <p:cNvPr id="3" name="内容占位符 2"/>
          <p:cNvSpPr>
            <a:spLocks noGrp="1"/>
          </p:cNvSpPr>
          <p:nvPr>
            <p:ph idx="1"/>
          </p:nvPr>
        </p:nvSpPr>
        <p:spPr>
          <a:xfrm>
            <a:off x="476025" y="1371600"/>
            <a:ext cx="11125201" cy="1152525"/>
          </a:xfrm>
        </p:spPr>
        <p:txBody>
          <a:bodyPr/>
          <a:lstStyle/>
          <a:p>
            <a:r>
              <a:rPr lang="en-US" altLang="zh-CN" sz="2800" dirty="0" smtClean="0"/>
              <a:t>Traditional Ad Fraud</a:t>
            </a:r>
            <a:endParaRPr lang="zh-CN" altLang="en-US" sz="2800" dirty="0"/>
          </a:p>
        </p:txBody>
      </p:sp>
      <p:graphicFrame>
        <p:nvGraphicFramePr>
          <p:cNvPr id="8" name="表格 7"/>
          <p:cNvGraphicFramePr>
            <a:graphicFrameLocks noGrp="1"/>
          </p:cNvGraphicFramePr>
          <p:nvPr>
            <p:extLst/>
          </p:nvPr>
        </p:nvGraphicFramePr>
        <p:xfrm>
          <a:off x="510659" y="2286000"/>
          <a:ext cx="11376540" cy="4419600"/>
        </p:xfrm>
        <a:graphic>
          <a:graphicData uri="http://schemas.openxmlformats.org/drawingml/2006/table">
            <a:tbl>
              <a:tblPr firstRow="1" bandRow="1">
                <a:tableStyleId>{9D7B26C5-4107-4FEC-AEDC-1716B250A1EF}</a:tableStyleId>
              </a:tblPr>
              <a:tblGrid>
                <a:gridCol w="2844135">
                  <a:extLst>
                    <a:ext uri="{9D8B030D-6E8A-4147-A177-3AD203B41FA5}">
                      <a16:colId xmlns:a16="http://schemas.microsoft.com/office/drawing/2014/main" val="1226766873"/>
                    </a:ext>
                  </a:extLst>
                </a:gridCol>
                <a:gridCol w="2844135">
                  <a:extLst>
                    <a:ext uri="{9D8B030D-6E8A-4147-A177-3AD203B41FA5}">
                      <a16:colId xmlns:a16="http://schemas.microsoft.com/office/drawing/2014/main" val="565887899"/>
                    </a:ext>
                  </a:extLst>
                </a:gridCol>
                <a:gridCol w="2844135">
                  <a:extLst>
                    <a:ext uri="{9D8B030D-6E8A-4147-A177-3AD203B41FA5}">
                      <a16:colId xmlns:a16="http://schemas.microsoft.com/office/drawing/2014/main" val="332927367"/>
                    </a:ext>
                  </a:extLst>
                </a:gridCol>
                <a:gridCol w="2844135">
                  <a:extLst>
                    <a:ext uri="{9D8B030D-6E8A-4147-A177-3AD203B41FA5}">
                      <a16:colId xmlns:a16="http://schemas.microsoft.com/office/drawing/2014/main" val="1343784208"/>
                    </a:ext>
                  </a:extLst>
                </a:gridCol>
              </a:tblGrid>
              <a:tr h="1104900">
                <a:tc>
                  <a:txBody>
                    <a:bodyPr/>
                    <a:lstStyle/>
                    <a:p>
                      <a:r>
                        <a:rPr lang="en-US" altLang="zh-CN" sz="2800" dirty="0" smtClean="0"/>
                        <a:t>Fraud Type</a:t>
                      </a:r>
                      <a:endParaRPr lang="zh-CN" altLang="en-US" sz="2800" dirty="0"/>
                    </a:p>
                  </a:txBody>
                  <a:tcPr/>
                </a:tc>
                <a:tc>
                  <a:txBody>
                    <a:bodyPr/>
                    <a:lstStyle/>
                    <a:p>
                      <a:r>
                        <a:rPr lang="en-US" altLang="zh-CN" sz="2800" dirty="0" smtClean="0"/>
                        <a:t>Click/Impression</a:t>
                      </a:r>
                      <a:endParaRPr lang="zh-CN" altLang="en-US" sz="2800" dirty="0"/>
                    </a:p>
                  </a:txBody>
                  <a:tcPr/>
                </a:tc>
                <a:tc>
                  <a:txBody>
                    <a:bodyPr/>
                    <a:lstStyle/>
                    <a:p>
                      <a:r>
                        <a:rPr lang="en-US" altLang="zh-CN" sz="2800" dirty="0" smtClean="0"/>
                        <a:t>         User</a:t>
                      </a:r>
                      <a:endParaRPr lang="zh-CN" altLang="en-US" sz="2800" dirty="0"/>
                    </a:p>
                  </a:txBody>
                  <a:tcPr/>
                </a:tc>
                <a:tc>
                  <a:txBody>
                    <a:bodyPr/>
                    <a:lstStyle/>
                    <a:p>
                      <a:r>
                        <a:rPr lang="en-US" altLang="zh-CN" sz="2800" dirty="0" smtClean="0"/>
                        <a:t>Characterized By</a:t>
                      </a:r>
                      <a:endParaRPr lang="zh-CN" altLang="en-US" sz="2800" dirty="0"/>
                    </a:p>
                  </a:txBody>
                  <a:tcPr/>
                </a:tc>
                <a:extLst>
                  <a:ext uri="{0D108BD9-81ED-4DB2-BD59-A6C34878D82A}">
                    <a16:rowId xmlns:a16="http://schemas.microsoft.com/office/drawing/2014/main" val="301672508"/>
                  </a:ext>
                </a:extLst>
              </a:tr>
              <a:tr h="1104900">
                <a:tc>
                  <a:txBody>
                    <a:bodyPr/>
                    <a:lstStyle/>
                    <a:p>
                      <a:r>
                        <a:rPr lang="en-US" altLang="zh-CN" sz="2800" b="0" dirty="0" smtClean="0"/>
                        <a:t>Click Fraud</a:t>
                      </a:r>
                      <a:endParaRPr lang="zh-CN" altLang="en-US" sz="2800" b="0" dirty="0"/>
                    </a:p>
                  </a:txBody>
                  <a:tcPr>
                    <a:solidFill>
                      <a:srgbClr val="EBEBEB"/>
                    </a:solidFill>
                  </a:tcPr>
                </a:tc>
                <a:tc>
                  <a:txBody>
                    <a:bodyPr/>
                    <a:lstStyle/>
                    <a:p>
                      <a:endParaRPr lang="zh-CN" altLang="en-US" dirty="0"/>
                    </a:p>
                  </a:txBody>
                  <a:tcPr>
                    <a:solidFill>
                      <a:srgbClr val="EBEBEB"/>
                    </a:solidFill>
                  </a:tcPr>
                </a:tc>
                <a:tc>
                  <a:txBody>
                    <a:bodyPr/>
                    <a:lstStyle/>
                    <a:p>
                      <a:endParaRPr lang="zh-CN" altLang="en-US" dirty="0"/>
                    </a:p>
                  </a:txBody>
                  <a:tcPr>
                    <a:solidFill>
                      <a:srgbClr val="EBEBEB"/>
                    </a:solidFill>
                  </a:tcPr>
                </a:tc>
                <a:tc>
                  <a:txBody>
                    <a:bodyPr/>
                    <a:lstStyle/>
                    <a:p>
                      <a:r>
                        <a:rPr lang="en-US" altLang="zh-CN" sz="3200" dirty="0" smtClean="0"/>
                        <a:t>Stolen Credit for A Real User</a:t>
                      </a:r>
                      <a:endParaRPr lang="zh-CN" altLang="en-US" sz="3200" dirty="0"/>
                    </a:p>
                  </a:txBody>
                  <a:tcPr anchor="ctr">
                    <a:solidFill>
                      <a:srgbClr val="EBEBEB"/>
                    </a:solidFill>
                  </a:tcPr>
                </a:tc>
                <a:extLst>
                  <a:ext uri="{0D108BD9-81ED-4DB2-BD59-A6C34878D82A}">
                    <a16:rowId xmlns:a16="http://schemas.microsoft.com/office/drawing/2014/main" val="949114797"/>
                  </a:ext>
                </a:extLst>
              </a:tr>
              <a:tr h="1104900">
                <a:tc>
                  <a:txBody>
                    <a:bodyPr/>
                    <a:lstStyle/>
                    <a:p>
                      <a:r>
                        <a:rPr lang="en-US" altLang="zh-CN" sz="2800" b="0" dirty="0" smtClean="0"/>
                        <a:t>Install Fraud</a:t>
                      </a:r>
                      <a:endParaRPr lang="zh-CN" altLang="en-US" sz="2800" b="0" dirty="0"/>
                    </a:p>
                  </a:txBody>
                  <a:tcPr/>
                </a:tc>
                <a:tc>
                  <a:txBody>
                    <a:bodyPr/>
                    <a:lstStyle/>
                    <a:p>
                      <a:endParaRPr lang="zh-CN" altLang="en-US" dirty="0"/>
                    </a:p>
                  </a:txBody>
                  <a:tcPr/>
                </a:tc>
                <a:tc>
                  <a:txBody>
                    <a:bodyPr/>
                    <a:lstStyle/>
                    <a:p>
                      <a:endParaRPr lang="zh-CN" altLang="en-US" dirty="0"/>
                    </a:p>
                  </a:txBody>
                  <a:tcPr/>
                </a:tc>
                <a:tc>
                  <a:txBody>
                    <a:bodyPr/>
                    <a:lstStyle/>
                    <a:p>
                      <a:r>
                        <a:rPr lang="en-US" altLang="zh-CN" sz="3200" dirty="0" smtClean="0"/>
                        <a:t>Artificial</a:t>
                      </a:r>
                      <a:r>
                        <a:rPr lang="en-US" altLang="zh-CN" sz="3200" baseline="0" dirty="0" smtClean="0"/>
                        <a:t> User</a:t>
                      </a:r>
                      <a:endParaRPr lang="zh-CN" altLang="en-US" sz="3200" dirty="0"/>
                    </a:p>
                  </a:txBody>
                  <a:tcPr anchor="ctr"/>
                </a:tc>
                <a:extLst>
                  <a:ext uri="{0D108BD9-81ED-4DB2-BD59-A6C34878D82A}">
                    <a16:rowId xmlns:a16="http://schemas.microsoft.com/office/drawing/2014/main" val="1381119803"/>
                  </a:ext>
                </a:extLst>
              </a:tr>
              <a:tr h="1104900">
                <a:tc>
                  <a:txBody>
                    <a:bodyPr/>
                    <a:lstStyle/>
                    <a:p>
                      <a:r>
                        <a:rPr lang="en-US" altLang="zh-CN" sz="2800" b="0" dirty="0" smtClean="0"/>
                        <a:t>Compliance Fraud</a:t>
                      </a:r>
                      <a:endParaRPr lang="zh-CN" altLang="en-US" sz="2800" b="0" dirty="0"/>
                    </a:p>
                  </a:txBody>
                  <a:tcPr>
                    <a:solidFill>
                      <a:srgbClr val="EBEBEB"/>
                    </a:solidFill>
                  </a:tcPr>
                </a:tc>
                <a:tc>
                  <a:txBody>
                    <a:bodyPr/>
                    <a:lstStyle/>
                    <a:p>
                      <a:endParaRPr lang="zh-CN" altLang="en-US" dirty="0"/>
                    </a:p>
                  </a:txBody>
                  <a:tcPr>
                    <a:solidFill>
                      <a:srgbClr val="EBEBEB"/>
                    </a:solidFill>
                  </a:tcPr>
                </a:tc>
                <a:tc>
                  <a:txBody>
                    <a:bodyPr/>
                    <a:lstStyle/>
                    <a:p>
                      <a:endParaRPr lang="zh-CN" altLang="en-US" dirty="0"/>
                    </a:p>
                  </a:txBody>
                  <a:tcPr>
                    <a:solidFill>
                      <a:srgbClr val="EBEBEB"/>
                    </a:solidFill>
                  </a:tcPr>
                </a:tc>
                <a:tc>
                  <a:txBody>
                    <a:bodyPr/>
                    <a:lstStyle/>
                    <a:p>
                      <a:r>
                        <a:rPr lang="en-US" altLang="zh-CN" sz="3200" dirty="0" smtClean="0"/>
                        <a:t>Mis-served Ads</a:t>
                      </a:r>
                      <a:endParaRPr lang="zh-CN" altLang="en-US" sz="3200" dirty="0"/>
                    </a:p>
                  </a:txBody>
                  <a:tcPr anchor="ctr">
                    <a:solidFill>
                      <a:srgbClr val="EBEBEB"/>
                    </a:solidFill>
                  </a:tcPr>
                </a:tc>
                <a:extLst>
                  <a:ext uri="{0D108BD9-81ED-4DB2-BD59-A6C34878D82A}">
                    <a16:rowId xmlns:a16="http://schemas.microsoft.com/office/drawing/2014/main" val="2975841998"/>
                  </a:ext>
                </a:extLst>
              </a:tr>
            </a:tbl>
          </a:graphicData>
        </a:graphic>
      </p:graphicFrame>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1" y="3473161"/>
            <a:ext cx="1036736" cy="92565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9" y="4648200"/>
            <a:ext cx="882649" cy="83819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708" y="5735782"/>
            <a:ext cx="959501" cy="93128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448523"/>
            <a:ext cx="887671" cy="971077"/>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4577650"/>
            <a:ext cx="887671" cy="98495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5693629"/>
            <a:ext cx="887671" cy="971077"/>
          </a:xfrm>
          <a:prstGeom prst="rect">
            <a:avLst/>
          </a:prstGeom>
        </p:spPr>
      </p:pic>
    </p:spTree>
    <p:extLst>
      <p:ext uri="{BB962C8B-B14F-4D97-AF65-F5344CB8AC3E}">
        <p14:creationId xmlns:p14="http://schemas.microsoft.com/office/powerpoint/2010/main" val="2641547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2727959"/>
            <a:ext cx="11662833" cy="1447801"/>
          </a:xfrm>
        </p:spPr>
        <p:txBody>
          <a:bodyPr/>
          <a:lstStyle/>
          <a:p>
            <a:pPr marL="0" indent="0">
              <a:buNone/>
            </a:pPr>
            <a:r>
              <a:rPr lang="en-US" altLang="zh-CN" sz="4400" dirty="0" smtClean="0"/>
              <a:t>However</a:t>
            </a:r>
            <a:r>
              <a:rPr lang="en-US" altLang="zh-CN" sz="4400" dirty="0"/>
              <a:t>, </a:t>
            </a:r>
            <a:r>
              <a:rPr lang="en-US" altLang="zh-CN" sz="4400" dirty="0" smtClean="0"/>
              <a:t>the deception techniques </a:t>
            </a:r>
            <a:r>
              <a:rPr lang="en-US" altLang="zh-CN" sz="4400" dirty="0"/>
              <a:t>used by app developers are even </a:t>
            </a:r>
            <a:r>
              <a:rPr lang="en-US" altLang="zh-CN" sz="4400" i="1" dirty="0"/>
              <a:t>getting</a:t>
            </a:r>
            <a:r>
              <a:rPr lang="en-US" altLang="zh-CN" sz="4400" dirty="0"/>
              <a:t> </a:t>
            </a:r>
            <a:r>
              <a:rPr lang="en-US" altLang="zh-CN" sz="4400" dirty="0">
                <a:solidFill>
                  <a:srgbClr val="C00000"/>
                </a:solidFill>
              </a:rPr>
              <a:t>more sophisticated</a:t>
            </a:r>
            <a:endParaRPr lang="zh-CN" altLang="en-US" sz="4400" dirty="0">
              <a:solidFill>
                <a:srgbClr val="C00000"/>
              </a:solidFill>
            </a:endParaRPr>
          </a:p>
        </p:txBody>
      </p:sp>
    </p:spTree>
    <p:extLst>
      <p:ext uri="{BB962C8B-B14F-4D97-AF65-F5344CB8AC3E}">
        <p14:creationId xmlns:p14="http://schemas.microsoft.com/office/powerpoint/2010/main" val="954928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Dynamic Interaction Frauds</a:t>
            </a:r>
            <a:endParaRPr lang="zh-CN" altLang="en-US" dirty="0"/>
          </a:p>
        </p:txBody>
      </p:sp>
      <p:sp>
        <p:nvSpPr>
          <p:cNvPr id="3" name="内容占位符 2"/>
          <p:cNvSpPr>
            <a:spLocks noGrp="1"/>
          </p:cNvSpPr>
          <p:nvPr>
            <p:ph idx="1"/>
          </p:nvPr>
        </p:nvSpPr>
        <p:spPr>
          <a:xfrm>
            <a:off x="529166" y="1219200"/>
            <a:ext cx="11205633" cy="4972050"/>
          </a:xfrm>
        </p:spPr>
        <p:txBody>
          <a:bodyPr/>
          <a:lstStyle/>
          <a:p>
            <a:r>
              <a:rPr lang="en-US" altLang="zh-CN" sz="3600" dirty="0" smtClean="0"/>
              <a:t>tricking </a:t>
            </a:r>
            <a:r>
              <a:rPr lang="en-US" altLang="zh-CN" sz="3600" dirty="0"/>
              <a:t>users into </a:t>
            </a:r>
            <a:r>
              <a:rPr lang="en-US" altLang="zh-CN" sz="3600" dirty="0" smtClean="0"/>
              <a:t>unintentionally clicking </a:t>
            </a:r>
            <a:r>
              <a:rPr lang="en-US" altLang="zh-CN" sz="3600" dirty="0"/>
              <a:t>ad views while they are interacting with the app UI </a:t>
            </a:r>
            <a:r>
              <a:rPr lang="en-US" altLang="zh-CN" sz="3600" dirty="0" smtClean="0"/>
              <a:t>elements</a:t>
            </a:r>
            <a:endParaRPr lang="zh-CN" altLang="en-US" sz="3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527515"/>
            <a:ext cx="2461321" cy="41148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527515"/>
            <a:ext cx="2507489" cy="4114800"/>
          </a:xfrm>
          <a:prstGeom prst="rect">
            <a:avLst/>
          </a:prstGeom>
        </p:spPr>
      </p:pic>
    </p:spTree>
    <p:extLst>
      <p:ext uri="{BB962C8B-B14F-4D97-AF65-F5344CB8AC3E}">
        <p14:creationId xmlns:p14="http://schemas.microsoft.com/office/powerpoint/2010/main" val="829395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FraudDroid</a:t>
            </a:r>
            <a:endParaRPr lang="zh-CN" altLang="en-US" sz="4400" dirty="0"/>
          </a:p>
        </p:txBody>
      </p:sp>
      <p:sp>
        <p:nvSpPr>
          <p:cNvPr id="3" name="内容占位符 2"/>
          <p:cNvSpPr>
            <a:spLocks noGrp="1"/>
          </p:cNvSpPr>
          <p:nvPr>
            <p:ph idx="1"/>
          </p:nvPr>
        </p:nvSpPr>
        <p:spPr/>
        <p:txBody>
          <a:bodyPr/>
          <a:lstStyle/>
          <a:p>
            <a:r>
              <a:rPr lang="en-US" altLang="zh-CN" sz="3600" dirty="0"/>
              <a:t>perform an exploratory study of a wide range </a:t>
            </a:r>
            <a:r>
              <a:rPr lang="en-US" altLang="zh-CN" sz="3600" dirty="0" smtClean="0"/>
              <a:t>of new </a:t>
            </a:r>
            <a:r>
              <a:rPr lang="en-US" altLang="zh-CN" sz="3600" dirty="0"/>
              <a:t>ad fraud types in Android </a:t>
            </a:r>
            <a:r>
              <a:rPr lang="en-US" altLang="zh-CN" sz="3600" dirty="0" smtClean="0"/>
              <a:t>apps</a:t>
            </a:r>
          </a:p>
          <a:p>
            <a:r>
              <a:rPr lang="en-US" altLang="zh-CN" sz="3600" dirty="0"/>
              <a:t>propose an automated </a:t>
            </a:r>
            <a:r>
              <a:rPr lang="en-US" altLang="zh-CN" sz="3600" dirty="0" smtClean="0"/>
              <a:t>approach for </a:t>
            </a:r>
            <a:r>
              <a:rPr lang="en-US" altLang="zh-CN" sz="3600" dirty="0"/>
              <a:t>detecting them in </a:t>
            </a:r>
            <a:r>
              <a:rPr lang="en-US" altLang="zh-CN" sz="3600" dirty="0" smtClean="0"/>
              <a:t>large-scale market apps</a:t>
            </a:r>
            <a:endParaRPr lang="zh-CN" altLang="en-US" sz="3600" dirty="0"/>
          </a:p>
        </p:txBody>
      </p:sp>
    </p:spTree>
    <p:extLst>
      <p:ext uri="{BB962C8B-B14F-4D97-AF65-F5344CB8AC3E}">
        <p14:creationId xmlns:p14="http://schemas.microsoft.com/office/powerpoint/2010/main" val="21768024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ICS">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S" id="{BFB7FEFA-8734-0B42-B755-C9D64BE0CB38}" vid="{E9469454-AAA5-594F-867D-BCE1B1026FF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27960</TotalTime>
  <Words>1762</Words>
  <Application>Microsoft Office PowerPoint</Application>
  <PresentationFormat>宽屏</PresentationFormat>
  <Paragraphs>255</Paragraphs>
  <Slides>44</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ＭＳ Ｐゴシック</vt:lpstr>
      <vt:lpstr>宋体</vt:lpstr>
      <vt:lpstr>Arial</vt:lpstr>
      <vt:lpstr>Arial Narrow</vt:lpstr>
      <vt:lpstr>Calibri</vt:lpstr>
      <vt:lpstr>Times New Roman</vt:lpstr>
      <vt:lpstr>Wingdings</vt:lpstr>
      <vt:lpstr>Wingdings 2</vt:lpstr>
      <vt:lpstr>ICS</vt:lpstr>
      <vt:lpstr>PowerPoint 演示文稿</vt:lpstr>
      <vt:lpstr>Mobile apps are increasingly popular</vt:lpstr>
      <vt:lpstr>Ad Libraries are Widely Used by Developers</vt:lpstr>
      <vt:lpstr>Mobile Advertising is Big Business</vt:lpstr>
      <vt:lpstr>And Where There Is Money …</vt:lpstr>
      <vt:lpstr>Mobile Ad Fraud</vt:lpstr>
      <vt:lpstr>PowerPoint 演示文稿</vt:lpstr>
      <vt:lpstr>Dynamic Interaction Frauds</vt:lpstr>
      <vt:lpstr>FraudDroid</vt:lpstr>
      <vt:lpstr>A taxonomy of mobile ad frauds</vt:lpstr>
      <vt:lpstr>A taxonomy of mobile ad frauds</vt:lpstr>
      <vt:lpstr>Static Placement Fraud (1) : Ad Hidden Fraud </vt:lpstr>
      <vt:lpstr>Static Placement Fraud (2) : Ad Size</vt:lpstr>
      <vt:lpstr>Static Placement Fraud (3) : Ad Number</vt:lpstr>
      <vt:lpstr>Static Placement Fraud (4) : Ad Overlap Fraud</vt:lpstr>
      <vt:lpstr>Dynamic Interaction Frauds (1) - Interaction Ad fraud</vt:lpstr>
      <vt:lpstr>Dynamic Interaction Frauds (2) - Drive-by download fraud</vt:lpstr>
      <vt:lpstr>Dynamic Interaction Frauds (3) – Outside Ad Fraud</vt:lpstr>
      <vt:lpstr>Dynamic Interaction Frauds (4) – Frequent Ad Fraud</vt:lpstr>
      <vt:lpstr>Dynamic Interaction Frauds (5) – Non-content Ad Fraud</vt:lpstr>
      <vt:lpstr>Automated Ad Fraud Detection</vt:lpstr>
      <vt:lpstr>FraudDroid: Automated Mobile Ad Fraud Detection</vt:lpstr>
      <vt:lpstr>AdRadar: identify apps that embed ad libraries</vt:lpstr>
      <vt:lpstr>UI State Transition Graph Construction</vt:lpstr>
      <vt:lpstr>UI State Transition Graph Construction</vt:lpstr>
      <vt:lpstr>FraudBot ：The UTG of Motivating Example</vt:lpstr>
      <vt:lpstr>Identifying Ad Views (1/2)</vt:lpstr>
      <vt:lpstr>Identifying Ad Views (2/2)</vt:lpstr>
      <vt:lpstr>Heuristics-supported ad fraud detection</vt:lpstr>
      <vt:lpstr>Heuristics-supported ad fraud detection</vt:lpstr>
      <vt:lpstr>Heuristics-supported ad fraud detection</vt:lpstr>
      <vt:lpstr>Heuristics-supported ad fraud detection</vt:lpstr>
      <vt:lpstr>Heuristics-supported ad fraud detection</vt:lpstr>
      <vt:lpstr>Heuristics-supported ad fraud detection</vt:lpstr>
      <vt:lpstr>Heuristics-supported ad fraud detection</vt:lpstr>
      <vt:lpstr>Heuristics-supported ad fraud detection</vt:lpstr>
      <vt:lpstr>Heuristics-supported ad fraud detection</vt:lpstr>
      <vt:lpstr>Evaluation</vt:lpstr>
      <vt:lpstr>Detection in the wild</vt:lpstr>
      <vt:lpstr>Detection in the wild</vt:lpstr>
      <vt:lpstr>Detection in the wild</vt:lpstr>
      <vt:lpstr>Detection in the wild</vt:lpstr>
      <vt:lpstr>Conclusion and Take Away Messages</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Windows User</cp:lastModifiedBy>
  <cp:revision>3570</cp:revision>
  <cp:lastPrinted>2014-08-28T06:23:39Z</cp:lastPrinted>
  <dcterms:created xsi:type="dcterms:W3CDTF">2012-09-04T17:29:26Z</dcterms:created>
  <dcterms:modified xsi:type="dcterms:W3CDTF">2018-11-23T04:23:13Z</dcterms:modified>
</cp:coreProperties>
</file>